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8" r:id="rId3"/>
    <p:sldId id="261" r:id="rId4"/>
    <p:sldId id="267" r:id="rId5"/>
    <p:sldId id="268" r:id="rId6"/>
    <p:sldId id="259" r:id="rId7"/>
    <p:sldId id="260" r:id="rId8"/>
    <p:sldId id="264" r:id="rId9"/>
    <p:sldId id="257" r:id="rId10"/>
    <p:sldId id="269" r:id="rId11"/>
    <p:sldId id="275" r:id="rId12"/>
    <p:sldId id="271" r:id="rId13"/>
    <p:sldId id="270" r:id="rId14"/>
    <p:sldId id="272" r:id="rId15"/>
    <p:sldId id="273" r:id="rId16"/>
    <p:sldId id="274" r:id="rId17"/>
    <p:sldId id="265" r:id="rId18"/>
    <p:sldId id="266" r:id="rId19"/>
    <p:sldId id="26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B2D11-9023-469C-B755-DB1B39F04750}" v="2" dt="2021-11-11T01:47:58.756"/>
    <p1510:client id="{3AF967A1-1B2A-DFAA-A216-BBEACC8E9E49}" v="713" dt="2021-11-18T00:53:39.629"/>
    <p1510:client id="{75C95759-6FDB-F5EA-47A9-F7CBEE0B588F}" v="361" dt="2021-12-02T01:09:44.323"/>
    <p1510:client id="{8B1944DF-09EB-B1C6-8205-54193E7E3A2A}" v="48" dt="2021-12-08T23:46:41.807"/>
    <p1510:client id="{CD8BB850-D694-4CE5-964E-A374A63A41FA}" v="86" dt="2021-11-11T01:46:13.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CC7BF4-FBF1-45A1-B0D2-F7454FF15A1D}" type="doc">
      <dgm:prSet loTypeId="urn:microsoft.com/office/officeart/2005/8/layout/vList2" loCatId="list" qsTypeId="urn:microsoft.com/office/officeart/2005/8/quickstyle/3d2" qsCatId="3D" csTypeId="urn:microsoft.com/office/officeart/2005/8/colors/accent0_2" csCatId="mainScheme" phldr="1"/>
      <dgm:spPr/>
      <dgm:t>
        <a:bodyPr/>
        <a:lstStyle/>
        <a:p>
          <a:endParaRPr lang="en-US"/>
        </a:p>
      </dgm:t>
    </dgm:pt>
    <dgm:pt modelId="{401C228F-D9F8-4A81-9F59-07329CFD9CBE}">
      <dgm:prSet phldr="0"/>
      <dgm:spPr/>
      <dgm:t>
        <a:bodyPr/>
        <a:lstStyle/>
        <a:p>
          <a:r>
            <a:rPr lang="en-US" dirty="0"/>
            <a:t>Execute the steps necessary to report and delete phishing attempts</a:t>
          </a:r>
        </a:p>
      </dgm:t>
    </dgm:pt>
    <dgm:pt modelId="{37102282-4413-4D8F-9F9C-B5F01F6E787F}" type="parTrans" cxnId="{7A439225-87A2-4BA2-9092-22F75FAE774C}">
      <dgm:prSet/>
      <dgm:spPr/>
      <dgm:t>
        <a:bodyPr/>
        <a:lstStyle/>
        <a:p>
          <a:endParaRPr lang="en-US"/>
        </a:p>
      </dgm:t>
    </dgm:pt>
    <dgm:pt modelId="{F6EF1F21-0B4A-45A4-9962-821F75F0A2B9}" type="sibTrans" cxnId="{7A439225-87A2-4BA2-9092-22F75FAE774C}">
      <dgm:prSet/>
      <dgm:spPr/>
      <dgm:t>
        <a:bodyPr/>
        <a:lstStyle/>
        <a:p>
          <a:endParaRPr lang="en-US"/>
        </a:p>
      </dgm:t>
    </dgm:pt>
    <dgm:pt modelId="{7350C91C-8CA2-42F4-A264-E960E135AE9B}">
      <dgm:prSet phldr="0"/>
      <dgm:spPr/>
      <dgm:t>
        <a:bodyPr/>
        <a:lstStyle/>
        <a:p>
          <a:pPr rtl="0"/>
          <a:r>
            <a:rPr lang="en-US" dirty="0"/>
            <a:t>Identify</a:t>
          </a:r>
        </a:p>
      </dgm:t>
    </dgm:pt>
    <dgm:pt modelId="{9699DA32-63E5-4683-BF82-2A67E6D390FD}" type="parTrans" cxnId="{C1B74F2D-B270-4988-BFA9-C2FD5048C5A9}">
      <dgm:prSet/>
      <dgm:spPr/>
    </dgm:pt>
    <dgm:pt modelId="{C20D5ADE-AB61-43D1-98B2-2EDB26B897C7}" type="sibTrans" cxnId="{C1B74F2D-B270-4988-BFA9-C2FD5048C5A9}">
      <dgm:prSet/>
      <dgm:spPr/>
    </dgm:pt>
    <dgm:pt modelId="{5BB96D90-F958-472A-ABAD-6063F2B6CAE3}">
      <dgm:prSet phldr="0"/>
      <dgm:spPr/>
      <dgm:t>
        <a:bodyPr/>
        <a:lstStyle/>
        <a:p>
          <a:r>
            <a:rPr lang="en-US" dirty="0"/>
            <a:t>Identify features of a phishing attempt in an email/text message</a:t>
          </a:r>
        </a:p>
      </dgm:t>
    </dgm:pt>
    <dgm:pt modelId="{CC62D428-FEB9-40BD-8770-5B4823AAB947}" type="parTrans" cxnId="{38BA8FDB-8F00-438E-A582-548407CB9AF5}">
      <dgm:prSet/>
      <dgm:spPr/>
    </dgm:pt>
    <dgm:pt modelId="{CE14D3F7-5D4F-481D-873C-74D0DE054A09}" type="sibTrans" cxnId="{38BA8FDB-8F00-438E-A582-548407CB9AF5}">
      <dgm:prSet/>
      <dgm:spPr/>
    </dgm:pt>
    <dgm:pt modelId="{FE3A5BDC-6E13-4B03-9BCB-E80A71BE157B}">
      <dgm:prSet phldr="0"/>
      <dgm:spPr/>
      <dgm:t>
        <a:bodyPr/>
        <a:lstStyle/>
        <a:p>
          <a:r>
            <a:rPr lang="en-US" dirty="0"/>
            <a:t>Differentiate</a:t>
          </a:r>
        </a:p>
      </dgm:t>
    </dgm:pt>
    <dgm:pt modelId="{6550A898-19FF-4561-9998-F669FD6E3346}" type="parTrans" cxnId="{F29BCA10-D193-44C8-98A1-5AD6D2F54D10}">
      <dgm:prSet/>
      <dgm:spPr/>
    </dgm:pt>
    <dgm:pt modelId="{FFAB333A-4B5E-4A3E-9CFD-F517FA037FD8}" type="sibTrans" cxnId="{F29BCA10-D193-44C8-98A1-5AD6D2F54D10}">
      <dgm:prSet/>
      <dgm:spPr/>
    </dgm:pt>
    <dgm:pt modelId="{B5165FC2-E41B-4F10-860A-91CFAC62C345}">
      <dgm:prSet phldr="0"/>
      <dgm:spPr/>
      <dgm:t>
        <a:bodyPr/>
        <a:lstStyle/>
        <a:p>
          <a:r>
            <a:rPr lang="en-US" dirty="0"/>
            <a:t>Differentiate between legitimate communications and phishing attempts</a:t>
          </a:r>
        </a:p>
      </dgm:t>
    </dgm:pt>
    <dgm:pt modelId="{3DF63A8D-2DCD-4ED5-8723-55B9E2FA666E}" type="parTrans" cxnId="{7A7EB362-9534-488E-9529-D6F61A2C5C7A}">
      <dgm:prSet/>
      <dgm:spPr/>
    </dgm:pt>
    <dgm:pt modelId="{C32B2603-D8B4-4609-827B-B4E982D6BEC9}" type="sibTrans" cxnId="{7A7EB362-9534-488E-9529-D6F61A2C5C7A}">
      <dgm:prSet/>
      <dgm:spPr/>
    </dgm:pt>
    <dgm:pt modelId="{857D7399-EB37-4EB7-8DBE-61D9DF49844B}">
      <dgm:prSet phldr="0"/>
      <dgm:spPr/>
      <dgm:t>
        <a:bodyPr/>
        <a:lstStyle/>
        <a:p>
          <a:r>
            <a:rPr lang="en-US" dirty="0"/>
            <a:t>Execute</a:t>
          </a:r>
        </a:p>
      </dgm:t>
    </dgm:pt>
    <dgm:pt modelId="{B93B492A-72F0-4349-8BC2-0EB659FE508C}" type="parTrans" cxnId="{479FE0CF-4932-4A11-AED0-80030666C9FD}">
      <dgm:prSet/>
      <dgm:spPr/>
    </dgm:pt>
    <dgm:pt modelId="{CB8C146F-4C84-42FF-A8E5-C41AB1A1612B}" type="sibTrans" cxnId="{479FE0CF-4932-4A11-AED0-80030666C9FD}">
      <dgm:prSet/>
      <dgm:spPr/>
    </dgm:pt>
    <dgm:pt modelId="{A5BC1C88-A4C0-4CEF-94D3-6EF666611EDD}" type="pres">
      <dgm:prSet presAssocID="{5ECC7BF4-FBF1-45A1-B0D2-F7454FF15A1D}" presName="linear" presStyleCnt="0">
        <dgm:presLayoutVars>
          <dgm:animLvl val="lvl"/>
          <dgm:resizeHandles val="exact"/>
        </dgm:presLayoutVars>
      </dgm:prSet>
      <dgm:spPr/>
    </dgm:pt>
    <dgm:pt modelId="{4AC1C415-B4B1-4EF0-A29B-56239E890DC5}" type="pres">
      <dgm:prSet presAssocID="{7350C91C-8CA2-42F4-A264-E960E135AE9B}" presName="parentText" presStyleLbl="node1" presStyleIdx="0" presStyleCnt="3">
        <dgm:presLayoutVars>
          <dgm:chMax val="0"/>
          <dgm:bulletEnabled val="1"/>
        </dgm:presLayoutVars>
      </dgm:prSet>
      <dgm:spPr/>
    </dgm:pt>
    <dgm:pt modelId="{FBC5A220-C96A-4172-848C-9FD1B99C09D8}" type="pres">
      <dgm:prSet presAssocID="{7350C91C-8CA2-42F4-A264-E960E135AE9B}" presName="childText" presStyleLbl="revTx" presStyleIdx="0" presStyleCnt="3">
        <dgm:presLayoutVars>
          <dgm:bulletEnabled val="1"/>
        </dgm:presLayoutVars>
      </dgm:prSet>
      <dgm:spPr/>
    </dgm:pt>
    <dgm:pt modelId="{2A292F8C-4FA0-4607-B375-81FCB3B3CA4B}" type="pres">
      <dgm:prSet presAssocID="{FE3A5BDC-6E13-4B03-9BCB-E80A71BE157B}" presName="parentText" presStyleLbl="node1" presStyleIdx="1" presStyleCnt="3">
        <dgm:presLayoutVars>
          <dgm:chMax val="0"/>
          <dgm:bulletEnabled val="1"/>
        </dgm:presLayoutVars>
      </dgm:prSet>
      <dgm:spPr/>
    </dgm:pt>
    <dgm:pt modelId="{94389AF4-6694-482E-A43C-1B71A6C329A7}" type="pres">
      <dgm:prSet presAssocID="{FE3A5BDC-6E13-4B03-9BCB-E80A71BE157B}" presName="childText" presStyleLbl="revTx" presStyleIdx="1" presStyleCnt="3">
        <dgm:presLayoutVars>
          <dgm:bulletEnabled val="1"/>
        </dgm:presLayoutVars>
      </dgm:prSet>
      <dgm:spPr/>
    </dgm:pt>
    <dgm:pt modelId="{4E8AB8DA-2C95-4885-997D-3A013EA06F3E}" type="pres">
      <dgm:prSet presAssocID="{857D7399-EB37-4EB7-8DBE-61D9DF49844B}" presName="parentText" presStyleLbl="node1" presStyleIdx="2" presStyleCnt="3">
        <dgm:presLayoutVars>
          <dgm:chMax val="0"/>
          <dgm:bulletEnabled val="1"/>
        </dgm:presLayoutVars>
      </dgm:prSet>
      <dgm:spPr/>
    </dgm:pt>
    <dgm:pt modelId="{5027725B-6530-4960-AAB9-57A8699C2D84}" type="pres">
      <dgm:prSet presAssocID="{857D7399-EB37-4EB7-8DBE-61D9DF49844B}" presName="childText" presStyleLbl="revTx" presStyleIdx="2" presStyleCnt="3">
        <dgm:presLayoutVars>
          <dgm:bulletEnabled val="1"/>
        </dgm:presLayoutVars>
      </dgm:prSet>
      <dgm:spPr/>
    </dgm:pt>
  </dgm:ptLst>
  <dgm:cxnLst>
    <dgm:cxn modelId="{90CAD10D-FD36-4A7C-8876-A36A9FF73887}" type="presOf" srcId="{B5165FC2-E41B-4F10-860A-91CFAC62C345}" destId="{94389AF4-6694-482E-A43C-1B71A6C329A7}" srcOrd="0" destOrd="0" presId="urn:microsoft.com/office/officeart/2005/8/layout/vList2"/>
    <dgm:cxn modelId="{F29BCA10-D193-44C8-98A1-5AD6D2F54D10}" srcId="{5ECC7BF4-FBF1-45A1-B0D2-F7454FF15A1D}" destId="{FE3A5BDC-6E13-4B03-9BCB-E80A71BE157B}" srcOrd="1" destOrd="0" parTransId="{6550A898-19FF-4561-9998-F669FD6E3346}" sibTransId="{FFAB333A-4B5E-4A3E-9CFD-F517FA037FD8}"/>
    <dgm:cxn modelId="{EF9DD020-E780-4026-BBE1-8FC77C663296}" type="presOf" srcId="{5BB96D90-F958-472A-ABAD-6063F2B6CAE3}" destId="{FBC5A220-C96A-4172-848C-9FD1B99C09D8}" srcOrd="0" destOrd="0" presId="urn:microsoft.com/office/officeart/2005/8/layout/vList2"/>
    <dgm:cxn modelId="{7A439225-87A2-4BA2-9092-22F75FAE774C}" srcId="{857D7399-EB37-4EB7-8DBE-61D9DF49844B}" destId="{401C228F-D9F8-4A81-9F59-07329CFD9CBE}" srcOrd="0" destOrd="0" parTransId="{37102282-4413-4D8F-9F9C-B5F01F6E787F}" sibTransId="{F6EF1F21-0B4A-45A4-9962-821F75F0A2B9}"/>
    <dgm:cxn modelId="{705FCB2C-C1AC-46DB-845E-72FDB9D23FE7}" type="presOf" srcId="{5ECC7BF4-FBF1-45A1-B0D2-F7454FF15A1D}" destId="{A5BC1C88-A4C0-4CEF-94D3-6EF666611EDD}" srcOrd="0" destOrd="0" presId="urn:microsoft.com/office/officeart/2005/8/layout/vList2"/>
    <dgm:cxn modelId="{C1B74F2D-B270-4988-BFA9-C2FD5048C5A9}" srcId="{5ECC7BF4-FBF1-45A1-B0D2-F7454FF15A1D}" destId="{7350C91C-8CA2-42F4-A264-E960E135AE9B}" srcOrd="0" destOrd="0" parTransId="{9699DA32-63E5-4683-BF82-2A67E6D390FD}" sibTransId="{C20D5ADE-AB61-43D1-98B2-2EDB26B897C7}"/>
    <dgm:cxn modelId="{92E8E633-DC71-469B-B760-371DBF32415E}" type="presOf" srcId="{FE3A5BDC-6E13-4B03-9BCB-E80A71BE157B}" destId="{2A292F8C-4FA0-4607-B375-81FCB3B3CA4B}" srcOrd="0" destOrd="0" presId="urn:microsoft.com/office/officeart/2005/8/layout/vList2"/>
    <dgm:cxn modelId="{7A7EB362-9534-488E-9529-D6F61A2C5C7A}" srcId="{FE3A5BDC-6E13-4B03-9BCB-E80A71BE157B}" destId="{B5165FC2-E41B-4F10-860A-91CFAC62C345}" srcOrd="0" destOrd="0" parTransId="{3DF63A8D-2DCD-4ED5-8723-55B9E2FA666E}" sibTransId="{C32B2603-D8B4-4609-827B-B4E982D6BEC9}"/>
    <dgm:cxn modelId="{8605F186-5439-4675-B124-81DAB7165F0B}" type="presOf" srcId="{857D7399-EB37-4EB7-8DBE-61D9DF49844B}" destId="{4E8AB8DA-2C95-4885-997D-3A013EA06F3E}" srcOrd="0" destOrd="0" presId="urn:microsoft.com/office/officeart/2005/8/layout/vList2"/>
    <dgm:cxn modelId="{479FE0CF-4932-4A11-AED0-80030666C9FD}" srcId="{5ECC7BF4-FBF1-45A1-B0D2-F7454FF15A1D}" destId="{857D7399-EB37-4EB7-8DBE-61D9DF49844B}" srcOrd="2" destOrd="0" parTransId="{B93B492A-72F0-4349-8BC2-0EB659FE508C}" sibTransId="{CB8C146F-4C84-42FF-A8E5-C41AB1A1612B}"/>
    <dgm:cxn modelId="{5032D1D2-4C14-4F5F-8ABF-DE8CA35477AC}" type="presOf" srcId="{401C228F-D9F8-4A81-9F59-07329CFD9CBE}" destId="{5027725B-6530-4960-AAB9-57A8699C2D84}" srcOrd="0" destOrd="0" presId="urn:microsoft.com/office/officeart/2005/8/layout/vList2"/>
    <dgm:cxn modelId="{38BA8FDB-8F00-438E-A582-548407CB9AF5}" srcId="{7350C91C-8CA2-42F4-A264-E960E135AE9B}" destId="{5BB96D90-F958-472A-ABAD-6063F2B6CAE3}" srcOrd="0" destOrd="0" parTransId="{CC62D428-FEB9-40BD-8770-5B4823AAB947}" sibTransId="{CE14D3F7-5D4F-481D-873C-74D0DE054A09}"/>
    <dgm:cxn modelId="{812DEDF7-24CD-4DAF-B9EC-CCFFF0D1DB23}" type="presOf" srcId="{7350C91C-8CA2-42F4-A264-E960E135AE9B}" destId="{4AC1C415-B4B1-4EF0-A29B-56239E890DC5}" srcOrd="0" destOrd="0" presId="urn:microsoft.com/office/officeart/2005/8/layout/vList2"/>
    <dgm:cxn modelId="{B2459FE3-FC10-4405-9BA6-F33D7C127C14}" type="presParOf" srcId="{A5BC1C88-A4C0-4CEF-94D3-6EF666611EDD}" destId="{4AC1C415-B4B1-4EF0-A29B-56239E890DC5}" srcOrd="0" destOrd="0" presId="urn:microsoft.com/office/officeart/2005/8/layout/vList2"/>
    <dgm:cxn modelId="{E05B34DB-4CF8-4CFC-9FEE-32FD2098728B}" type="presParOf" srcId="{A5BC1C88-A4C0-4CEF-94D3-6EF666611EDD}" destId="{FBC5A220-C96A-4172-848C-9FD1B99C09D8}" srcOrd="1" destOrd="0" presId="urn:microsoft.com/office/officeart/2005/8/layout/vList2"/>
    <dgm:cxn modelId="{F6F876F8-A63F-4429-ABEA-F5A0F3634E8E}" type="presParOf" srcId="{A5BC1C88-A4C0-4CEF-94D3-6EF666611EDD}" destId="{2A292F8C-4FA0-4607-B375-81FCB3B3CA4B}" srcOrd="2" destOrd="0" presId="urn:microsoft.com/office/officeart/2005/8/layout/vList2"/>
    <dgm:cxn modelId="{D7A8BC0C-16F4-4ED2-B4E9-7AC8C08194E2}" type="presParOf" srcId="{A5BC1C88-A4C0-4CEF-94D3-6EF666611EDD}" destId="{94389AF4-6694-482E-A43C-1B71A6C329A7}" srcOrd="3" destOrd="0" presId="urn:microsoft.com/office/officeart/2005/8/layout/vList2"/>
    <dgm:cxn modelId="{4C03B40C-C6F4-4E62-9E68-A7B19F71BBDC}" type="presParOf" srcId="{A5BC1C88-A4C0-4CEF-94D3-6EF666611EDD}" destId="{4E8AB8DA-2C95-4885-997D-3A013EA06F3E}" srcOrd="4" destOrd="0" presId="urn:microsoft.com/office/officeart/2005/8/layout/vList2"/>
    <dgm:cxn modelId="{862B2B09-3F82-405D-B44F-1B3996114D5A}" type="presParOf" srcId="{A5BC1C88-A4C0-4CEF-94D3-6EF666611EDD}" destId="{5027725B-6530-4960-AAB9-57A8699C2D84}"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1C415-B4B1-4EF0-A29B-56239E890DC5}">
      <dsp:nvSpPr>
        <dsp:cNvPr id="0" name=""/>
        <dsp:cNvSpPr/>
      </dsp:nvSpPr>
      <dsp:spPr>
        <a:xfrm>
          <a:off x="0" y="19537"/>
          <a:ext cx="6192319"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Identify</a:t>
          </a:r>
        </a:p>
      </dsp:txBody>
      <dsp:txXfrm>
        <a:off x="37467" y="57004"/>
        <a:ext cx="6117385" cy="692586"/>
      </dsp:txXfrm>
    </dsp:sp>
    <dsp:sp modelId="{FBC5A220-C96A-4172-848C-9FD1B99C09D8}">
      <dsp:nvSpPr>
        <dsp:cNvPr id="0" name=""/>
        <dsp:cNvSpPr/>
      </dsp:nvSpPr>
      <dsp:spPr>
        <a:xfrm>
          <a:off x="0" y="787057"/>
          <a:ext cx="6192319"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60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Identify features of a phishing attempt in an email/text message</a:t>
          </a:r>
        </a:p>
      </dsp:txBody>
      <dsp:txXfrm>
        <a:off x="0" y="787057"/>
        <a:ext cx="6192319" cy="794880"/>
      </dsp:txXfrm>
    </dsp:sp>
    <dsp:sp modelId="{2A292F8C-4FA0-4607-B375-81FCB3B3CA4B}">
      <dsp:nvSpPr>
        <dsp:cNvPr id="0" name=""/>
        <dsp:cNvSpPr/>
      </dsp:nvSpPr>
      <dsp:spPr>
        <a:xfrm>
          <a:off x="0" y="1581937"/>
          <a:ext cx="6192319"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Differentiate</a:t>
          </a:r>
        </a:p>
      </dsp:txBody>
      <dsp:txXfrm>
        <a:off x="37467" y="1619404"/>
        <a:ext cx="6117385" cy="692586"/>
      </dsp:txXfrm>
    </dsp:sp>
    <dsp:sp modelId="{94389AF4-6694-482E-A43C-1B71A6C329A7}">
      <dsp:nvSpPr>
        <dsp:cNvPr id="0" name=""/>
        <dsp:cNvSpPr/>
      </dsp:nvSpPr>
      <dsp:spPr>
        <a:xfrm>
          <a:off x="0" y="2349458"/>
          <a:ext cx="6192319"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60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Differentiate between legitimate communications and phishing attempts</a:t>
          </a:r>
        </a:p>
      </dsp:txBody>
      <dsp:txXfrm>
        <a:off x="0" y="2349458"/>
        <a:ext cx="6192319" cy="794880"/>
      </dsp:txXfrm>
    </dsp:sp>
    <dsp:sp modelId="{4E8AB8DA-2C95-4885-997D-3A013EA06F3E}">
      <dsp:nvSpPr>
        <dsp:cNvPr id="0" name=""/>
        <dsp:cNvSpPr/>
      </dsp:nvSpPr>
      <dsp:spPr>
        <a:xfrm>
          <a:off x="0" y="3144338"/>
          <a:ext cx="6192319"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Execute</a:t>
          </a:r>
        </a:p>
      </dsp:txBody>
      <dsp:txXfrm>
        <a:off x="37467" y="3181805"/>
        <a:ext cx="6117385" cy="692586"/>
      </dsp:txXfrm>
    </dsp:sp>
    <dsp:sp modelId="{5027725B-6530-4960-AAB9-57A8699C2D84}">
      <dsp:nvSpPr>
        <dsp:cNvPr id="0" name=""/>
        <dsp:cNvSpPr/>
      </dsp:nvSpPr>
      <dsp:spPr>
        <a:xfrm>
          <a:off x="0" y="3911858"/>
          <a:ext cx="6192319"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60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Execute the steps necessary to report and delete phishing attempts</a:t>
          </a:r>
        </a:p>
      </dsp:txBody>
      <dsp:txXfrm>
        <a:off x="0" y="3911858"/>
        <a:ext cx="6192319" cy="794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05A07-66DC-417C-AB1D-369035D92921}" type="datetimeFigureOut">
              <a:rPr lang="en-US"/>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0E5F5-5FBD-48B4-B9FB-5E29EB4B155E}" type="slidenum">
              <a:rPr lang="en-US"/>
              <a:t>‹#›</a:t>
            </a:fld>
            <a:endParaRPr lang="en-US"/>
          </a:p>
        </p:txBody>
      </p:sp>
    </p:spTree>
    <p:extLst>
      <p:ext uri="{BB962C8B-B14F-4D97-AF65-F5344CB8AC3E}">
        <p14:creationId xmlns:p14="http://schemas.microsoft.com/office/powerpoint/2010/main" val="419031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pp.socialmediatestdrive.org/intro/phish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reate.kahoot.it/share/phishing-practice/28e1e3e2-8329-45d2-8d0d-3ffd7a5b84d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 Phishing Prevention Title Slide </a:t>
            </a:r>
            <a:endParaRPr lang="en-US"/>
          </a:p>
          <a:p>
            <a:r>
              <a:rPr lang="en-US" b="1" dirty="0"/>
              <a:t>Say</a:t>
            </a:r>
            <a:r>
              <a:rPr lang="en-US" dirty="0"/>
              <a:t>: “Today we are going to go over Phishing, what it is and what dangers it poses.”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a:t>
            </a:fld>
            <a:endParaRPr lang="en-US"/>
          </a:p>
        </p:txBody>
      </p:sp>
    </p:spTree>
    <p:extLst>
      <p:ext uri="{BB962C8B-B14F-4D97-AF65-F5344CB8AC3E}">
        <p14:creationId xmlns:p14="http://schemas.microsoft.com/office/powerpoint/2010/main" val="120820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b="1" dirty="0"/>
              <a:t>Show</a:t>
            </a:r>
            <a:r>
              <a:rPr lang="en-US" dirty="0"/>
              <a:t>: Slide 10</a:t>
            </a:r>
            <a:r>
              <a:rPr lang="en-US" b="1" dirty="0"/>
              <a:t> </a:t>
            </a:r>
            <a:r>
              <a:rPr lang="en-US" dirty="0"/>
              <a:t>– Recognizing phishing attempts</a:t>
            </a:r>
            <a:endParaRPr lang="en-US" dirty="0">
              <a:cs typeface="Calibri"/>
            </a:endParaRPr>
          </a:p>
          <a:p>
            <a:r>
              <a:rPr lang="en-US" b="1" dirty="0"/>
              <a:t>Ask</a:t>
            </a:r>
            <a:r>
              <a:rPr lang="en-US" dirty="0"/>
              <a:t>: How do we distinguish a real email/text from a phishing email attempt? </a:t>
            </a:r>
            <a:endParaRPr lang="en-US" dirty="0">
              <a:cs typeface="Calibri"/>
            </a:endParaRPr>
          </a:p>
          <a:p>
            <a:r>
              <a:rPr lang="en-US" dirty="0"/>
              <a: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10</a:t>
            </a:fld>
            <a:endParaRPr lang="en-US"/>
          </a:p>
        </p:txBody>
      </p:sp>
    </p:spTree>
    <p:extLst>
      <p:ext uri="{BB962C8B-B14F-4D97-AF65-F5344CB8AC3E}">
        <p14:creationId xmlns:p14="http://schemas.microsoft.com/office/powerpoint/2010/main" val="100550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11</a:t>
            </a:r>
            <a:r>
              <a:rPr lang="en-US" b="1" dirty="0"/>
              <a:t> </a:t>
            </a:r>
            <a:r>
              <a:rPr lang="en-US" dirty="0"/>
              <a:t>– How to Build a URL</a:t>
            </a:r>
          </a:p>
          <a:p>
            <a:r>
              <a:rPr lang="en-US" b="1" dirty="0"/>
              <a:t>Say</a:t>
            </a:r>
            <a:r>
              <a:rPr lang="en-US" dirty="0"/>
              <a:t>: As you can see we have three pictures of the same </a:t>
            </a:r>
            <a:r>
              <a:rPr lang="en-US" dirty="0" err="1"/>
              <a:t>url</a:t>
            </a:r>
            <a:r>
              <a:rPr lang="en-US" dirty="0"/>
              <a:t> with different parts highlighted. The first part of a URL is what is called the protocol. Most commonly you will see HTTPS, but sometimes you will see HTTP. Be careful without the S, this means the website is not secure and could be malicious.</a:t>
            </a:r>
            <a:endParaRPr lang="en-US" dirty="0">
              <a:cs typeface="Calibri"/>
            </a:endParaRPr>
          </a:p>
          <a:p>
            <a:r>
              <a:rPr lang="en-US" dirty="0"/>
              <a:t> </a:t>
            </a:r>
            <a:endParaRPr lang="en-US" dirty="0">
              <a:cs typeface="Calibri"/>
            </a:endParaRPr>
          </a:p>
          <a:p>
            <a:r>
              <a:rPr lang="en-US" dirty="0"/>
              <a:t>The second part of the URL is our main focus, which is the domain name. In this case it is Kinsta.com but other common domain names are google.com, amazon.com, gmail.com. This can also be known as the website name. When you see a website name, you want to make sure that you can read it and that the name is spelled correctly. </a:t>
            </a:r>
            <a:endParaRPr lang="en-US" dirty="0">
              <a:cs typeface="Calibri"/>
            </a:endParaRPr>
          </a:p>
          <a:p>
            <a:r>
              <a:rPr lang="en-US" dirty="0"/>
              <a:t> </a:t>
            </a:r>
            <a:endParaRPr lang="en-US" dirty="0">
              <a:cs typeface="Calibri"/>
            </a:endParaRPr>
          </a:p>
          <a:p>
            <a:r>
              <a:rPr lang="en-US" dirty="0"/>
              <a:t>The third part of the </a:t>
            </a:r>
            <a:r>
              <a:rPr lang="en-US" dirty="0" err="1"/>
              <a:t>url</a:t>
            </a:r>
            <a:r>
              <a:rPr lang="en-US" dirty="0"/>
              <a:t> is what is called the path. If you are familiar with a file explorer when you choose documents and then Readme.txt this would be the path. It works the same way for websites; each page is stored on a different path. This is also important when trying to detect phishing attempts. You also want to be able to somewhat read what the path says. Safe websites will name their pages “cart” verses “x8ew9hd”.</a:t>
            </a:r>
            <a:endParaRPr lang="en-US" dirty="0">
              <a:cs typeface="Calibri"/>
            </a:endParaRPr>
          </a:p>
          <a:p>
            <a:r>
              <a:rPr lang="en-US" dirty="0"/>
              <a:t> </a:t>
            </a:r>
            <a:endParaRPr lang="en-US" dirty="0">
              <a:cs typeface="Calibri"/>
            </a:endParaRPr>
          </a:p>
          <a:p>
            <a:r>
              <a:rPr lang="en-US" dirty="0"/>
              <a:t>Now that we know the very basics of how a </a:t>
            </a:r>
            <a:r>
              <a:rPr lang="en-US" dirty="0" err="1"/>
              <a:t>url</a:t>
            </a:r>
            <a:r>
              <a:rPr lang="en-US" dirty="0"/>
              <a:t> is made let's jump into more ways to detect phishing attempts.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11</a:t>
            </a:fld>
            <a:endParaRPr lang="en-US"/>
          </a:p>
        </p:txBody>
      </p:sp>
    </p:spTree>
    <p:extLst>
      <p:ext uri="{BB962C8B-B14F-4D97-AF65-F5344CB8AC3E}">
        <p14:creationId xmlns:p14="http://schemas.microsoft.com/office/powerpoint/2010/main" val="1411705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12</a:t>
            </a:r>
            <a:r>
              <a:rPr lang="en-US" b="1" dirty="0"/>
              <a:t> </a:t>
            </a:r>
            <a:r>
              <a:rPr lang="en-US" dirty="0"/>
              <a:t>– Links/URLs</a:t>
            </a:r>
          </a:p>
          <a:p>
            <a:r>
              <a:rPr lang="en-US" b="1" dirty="0"/>
              <a:t>Say</a:t>
            </a:r>
            <a:r>
              <a:rPr lang="en-US" dirty="0"/>
              <a:t>: The first thing to check in a suspicious email or text is a link. On the left you can see that the link looks like it would take you to Amazon. </a:t>
            </a:r>
            <a:endParaRPr lang="en-US" dirty="0">
              <a:cs typeface="Calibri"/>
            </a:endParaRPr>
          </a:p>
          <a:p>
            <a:r>
              <a:rPr lang="en-US" b="1" dirty="0"/>
              <a:t>Ask</a:t>
            </a:r>
            <a:r>
              <a:rPr lang="en-US" dirty="0"/>
              <a:t>: If we look closer at the domain name, like we learned about on the last slide, what can you see? </a:t>
            </a:r>
            <a:r>
              <a:rPr lang="en-US" b="1" dirty="0"/>
              <a:t>Say</a:t>
            </a:r>
            <a:r>
              <a:rPr lang="en-US" dirty="0"/>
              <a:t>: That's right, there are two N's in the word Amazon. That is an immediate red flag even though the website looks real. The next type of links to watch out for are shortened or unreadable links. On the right you can see we have a bit.ly link. The bit.ly is the domain name. The “1vfEgl” is the path.</a:t>
            </a:r>
            <a:endParaRPr lang="en-US" dirty="0">
              <a:cs typeface="Calibri"/>
            </a:endParaRPr>
          </a:p>
          <a:p>
            <a:r>
              <a:rPr lang="en-US" b="1" dirty="0"/>
              <a:t>Ask</a:t>
            </a:r>
            <a:r>
              <a:rPr lang="en-US" dirty="0"/>
              <a:t>: Who can remind me of what we learned about paths on the slide before this? </a:t>
            </a:r>
            <a:endParaRPr lang="en-US" dirty="0">
              <a:cs typeface="Calibri"/>
            </a:endParaRPr>
          </a:p>
          <a:p>
            <a:r>
              <a:rPr lang="en-US" b="1" dirty="0"/>
              <a:t>Say</a:t>
            </a:r>
            <a:r>
              <a:rPr lang="en-US" dirty="0"/>
              <a:t>: Sometimes these are safe, but you should be wary of them and do not click on them. </a:t>
            </a:r>
            <a:endParaRPr lang="en-US" dirty="0">
              <a:cs typeface="Calibri"/>
            </a:endParaRPr>
          </a:p>
          <a:p>
            <a:r>
              <a:rPr lang="en-US" dirty="0"/>
              <a: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12</a:t>
            </a:fld>
            <a:endParaRPr lang="en-US"/>
          </a:p>
        </p:txBody>
      </p:sp>
    </p:spTree>
    <p:extLst>
      <p:ext uri="{BB962C8B-B14F-4D97-AF65-F5344CB8AC3E}">
        <p14:creationId xmlns:p14="http://schemas.microsoft.com/office/powerpoint/2010/main" val="246478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13</a:t>
            </a:r>
            <a:r>
              <a:rPr lang="en-US" b="1" dirty="0"/>
              <a:t> </a:t>
            </a:r>
            <a:r>
              <a:rPr lang="en-US" dirty="0"/>
              <a:t>– Immediate action</a:t>
            </a:r>
          </a:p>
          <a:p>
            <a:r>
              <a:rPr lang="en-US" b="1" dirty="0"/>
              <a:t>Say</a:t>
            </a:r>
            <a:r>
              <a:rPr lang="en-US" dirty="0"/>
              <a:t>: Another red flag when looking at an email or text is if it wants immediate action. Here we can see that it says if you do not click on their link within 24 hours your account will be terminated. You should know that Amazon and other companies will not ever close your account if you do not complete an action. The only time that an account is usually removed is if you, as the customer, ask for it to be removed or closed. If a company is making a change, they will send out mass emails that say something such as “We are making this change on Dec 15th; please watch for this email and follow instructions at that time.” There is no pressure in this and they are giving you lots of advance warning.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13</a:t>
            </a:fld>
            <a:endParaRPr lang="en-US"/>
          </a:p>
        </p:txBody>
      </p:sp>
    </p:spTree>
    <p:extLst>
      <p:ext uri="{BB962C8B-B14F-4D97-AF65-F5344CB8AC3E}">
        <p14:creationId xmlns:p14="http://schemas.microsoft.com/office/powerpoint/2010/main" val="1019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14</a:t>
            </a:r>
            <a:r>
              <a:rPr lang="en-US" b="1" dirty="0"/>
              <a:t> </a:t>
            </a:r>
            <a:r>
              <a:rPr lang="en-US" dirty="0"/>
              <a:t>– Downloads and documents</a:t>
            </a:r>
          </a:p>
          <a:p>
            <a:r>
              <a:rPr lang="en-US" b="1" dirty="0"/>
              <a:t>Say</a:t>
            </a:r>
            <a:r>
              <a:rPr lang="en-US" dirty="0"/>
              <a:t>: Downloads and documents are always suspicious unless you are expecting a friend or family member to send you one. In this example you can see that the text says their account is restricted (red flag) and to click on this random file download (red flag). Why would they not direct you to their actual website? </a:t>
            </a:r>
            <a:endParaRPr lang="en-US" dirty="0">
              <a:cs typeface="Calibri"/>
            </a:endParaRPr>
          </a:p>
          <a:p>
            <a:r>
              <a:rPr lang="en-US" dirty="0"/>
              <a:t>If you are unsure if this message is real or not, a good option is to go to Global Pay's website and call their customer service phone number.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14</a:t>
            </a:fld>
            <a:endParaRPr lang="en-US"/>
          </a:p>
        </p:txBody>
      </p:sp>
    </p:spTree>
    <p:extLst>
      <p:ext uri="{BB962C8B-B14F-4D97-AF65-F5344CB8AC3E}">
        <p14:creationId xmlns:p14="http://schemas.microsoft.com/office/powerpoint/2010/main" val="424405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15</a:t>
            </a:r>
            <a:r>
              <a:rPr lang="en-US" b="1" dirty="0"/>
              <a:t> </a:t>
            </a:r>
            <a:r>
              <a:rPr lang="en-US" dirty="0"/>
              <a:t>– Grammar</a:t>
            </a:r>
          </a:p>
          <a:p>
            <a:r>
              <a:rPr lang="en-US" b="1" dirty="0"/>
              <a:t>Say</a:t>
            </a:r>
            <a:r>
              <a:rPr lang="en-US" dirty="0"/>
              <a:t>: This example points out many red flags. </a:t>
            </a:r>
            <a:endParaRPr lang="en-US" dirty="0">
              <a:cs typeface="Calibri"/>
            </a:endParaRPr>
          </a:p>
          <a:p>
            <a:r>
              <a:rPr lang="en-US" dirty="0"/>
              <a:t>Let's start with number one. </a:t>
            </a:r>
            <a:endParaRPr lang="en-US" dirty="0">
              <a:cs typeface="Calibri"/>
            </a:endParaRPr>
          </a:p>
          <a:p>
            <a:r>
              <a:rPr lang="en-US" b="1" dirty="0"/>
              <a:t>Ask</a:t>
            </a:r>
            <a:r>
              <a:rPr lang="en-US" dirty="0"/>
              <a:t>: Does anyone know why this would be a red flag? </a:t>
            </a:r>
            <a:endParaRPr lang="en-US" dirty="0">
              <a:cs typeface="Calibri"/>
            </a:endParaRPr>
          </a:p>
          <a:p>
            <a:r>
              <a:rPr lang="en-US" b="1" dirty="0"/>
              <a:t>Say</a:t>
            </a:r>
            <a:r>
              <a:rPr lang="en-US" dirty="0"/>
              <a:t>: This is a red flag because they do not know your name. It is a hint that this was sent to many different people. Next we have number two. </a:t>
            </a:r>
            <a:endParaRPr lang="en-US" dirty="0">
              <a:cs typeface="Calibri"/>
            </a:endParaRPr>
          </a:p>
          <a:p>
            <a:r>
              <a:rPr lang="en-US" b="1" dirty="0"/>
              <a:t>Ask</a:t>
            </a:r>
            <a:r>
              <a:rPr lang="en-US" dirty="0"/>
              <a:t>: Who can tell me what is wrong here based on what we have just learned?</a:t>
            </a:r>
            <a:endParaRPr lang="en-US" dirty="0">
              <a:cs typeface="Calibri"/>
            </a:endParaRPr>
          </a:p>
          <a:p>
            <a:r>
              <a:rPr lang="en-US" b="1" dirty="0"/>
              <a:t>Say</a:t>
            </a:r>
            <a:r>
              <a:rPr lang="en-US" dirty="0"/>
              <a:t>: It is saying that our account is restricted, which we discussed on the Immediate action slide. Numbers three and four go together. </a:t>
            </a:r>
            <a:endParaRPr lang="en-US" dirty="0">
              <a:cs typeface="Calibri"/>
            </a:endParaRPr>
          </a:p>
          <a:p>
            <a:r>
              <a:rPr lang="en-US" b="1" dirty="0"/>
              <a:t>Ask</a:t>
            </a:r>
            <a:r>
              <a:rPr lang="en-US" dirty="0"/>
              <a:t>: Can we see what is wrong here? </a:t>
            </a:r>
            <a:endParaRPr lang="en-US" dirty="0">
              <a:cs typeface="Calibri"/>
            </a:endParaRPr>
          </a:p>
          <a:p>
            <a:r>
              <a:rPr lang="en-US" b="1" dirty="0"/>
              <a:t>Say</a:t>
            </a:r>
            <a:r>
              <a:rPr lang="en-US" dirty="0"/>
              <a:t>: The grammar is incorrect. Accounts need an apostrophe, and in English we do not put "has need" instead we would put needs. For number five we discussed how to build the URL’s. If you look at the link it looks like it points us to the </a:t>
            </a:r>
            <a:r>
              <a:rPr lang="en-US" dirty="0" err="1"/>
              <a:t>muccu</a:t>
            </a:r>
            <a:r>
              <a:rPr lang="en-US" dirty="0"/>
              <a:t> website. However, if we hover over it we can see that it takes us to a completely different link. This is a red flag and you should always hover over links before clicking on them. Finally this email is generically signed whereas usually you see a customer service representative's name. </a:t>
            </a:r>
          </a:p>
        </p:txBody>
      </p:sp>
      <p:sp>
        <p:nvSpPr>
          <p:cNvPr id="4" name="Slide Number Placeholder 3"/>
          <p:cNvSpPr>
            <a:spLocks noGrp="1"/>
          </p:cNvSpPr>
          <p:nvPr>
            <p:ph type="sldNum" sz="quarter" idx="5"/>
          </p:nvPr>
        </p:nvSpPr>
        <p:spPr/>
        <p:txBody>
          <a:bodyPr/>
          <a:lstStyle/>
          <a:p>
            <a:fld id="{0B00E5F5-5FBD-48B4-B9FB-5E29EB4B155E}" type="slidenum">
              <a:rPr lang="en-US"/>
              <a:t>15</a:t>
            </a:fld>
            <a:endParaRPr lang="en-US"/>
          </a:p>
        </p:txBody>
      </p:sp>
    </p:spTree>
    <p:extLst>
      <p:ext uri="{BB962C8B-B14F-4D97-AF65-F5344CB8AC3E}">
        <p14:creationId xmlns:p14="http://schemas.microsoft.com/office/powerpoint/2010/main" val="3470885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16</a:t>
            </a:r>
            <a:r>
              <a:rPr lang="en-US" b="1" dirty="0"/>
              <a:t> </a:t>
            </a:r>
            <a:r>
              <a:rPr lang="en-US" dirty="0"/>
              <a:t>– Text messages</a:t>
            </a:r>
          </a:p>
          <a:p>
            <a:r>
              <a:rPr lang="en-US" b="1" dirty="0"/>
              <a:t>Say</a:t>
            </a:r>
            <a:r>
              <a:rPr lang="en-US" dirty="0"/>
              <a:t>: Text message phishing is becoming more and more popular. The first thing that should set you off is if you have not ordered from </a:t>
            </a:r>
            <a:r>
              <a:rPr lang="en-US" dirty="0" err="1"/>
              <a:t>Fedex</a:t>
            </a:r>
            <a:r>
              <a:rPr lang="en-US" dirty="0"/>
              <a:t> recently and are not expecting a package. The next flag is the URL which we have discussed a couple of times. </a:t>
            </a:r>
            <a:endParaRPr lang="en-US" dirty="0">
              <a:cs typeface="Calibri"/>
            </a:endParaRPr>
          </a:p>
          <a:p>
            <a:r>
              <a:rPr lang="en-US" b="1" dirty="0"/>
              <a:t>Ask</a:t>
            </a:r>
            <a:r>
              <a:rPr lang="en-US" dirty="0"/>
              <a:t>: Why is this URL bad? </a:t>
            </a:r>
            <a:endParaRPr lang="en-US" dirty="0">
              <a:cs typeface="Calibri"/>
            </a:endParaRPr>
          </a:p>
          <a:p>
            <a:r>
              <a:rPr lang="en-US" b="1" dirty="0"/>
              <a:t>Say</a:t>
            </a:r>
            <a:r>
              <a:rPr lang="en-US" dirty="0"/>
              <a:t>: You are right, we cannot read this </a:t>
            </a:r>
            <a:r>
              <a:rPr lang="en-US" dirty="0" err="1"/>
              <a:t>url</a:t>
            </a:r>
            <a:r>
              <a:rPr lang="en-US" dirty="0"/>
              <a:t> and have no idea what page it will take us to. We would expect a </a:t>
            </a:r>
            <a:r>
              <a:rPr lang="en-US" dirty="0" err="1"/>
              <a:t>fedex</a:t>
            </a:r>
            <a:r>
              <a:rPr lang="en-US" dirty="0"/>
              <a:t> tracking link. </a:t>
            </a:r>
            <a:endParaRPr lang="en-US" dirty="0">
              <a:cs typeface="Calibri"/>
            </a:endParaRPr>
          </a:p>
          <a:p>
            <a:r>
              <a:rPr lang="en-US" dirty="0"/>
              <a: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16</a:t>
            </a:fld>
            <a:endParaRPr lang="en-US"/>
          </a:p>
        </p:txBody>
      </p:sp>
    </p:spTree>
    <p:extLst>
      <p:ext uri="{BB962C8B-B14F-4D97-AF65-F5344CB8AC3E}">
        <p14:creationId xmlns:p14="http://schemas.microsoft.com/office/powerpoint/2010/main" val="152624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17</a:t>
            </a:r>
            <a:r>
              <a:rPr lang="en-US" b="1" dirty="0"/>
              <a:t> </a:t>
            </a:r>
            <a:r>
              <a:rPr lang="en-US" dirty="0"/>
              <a:t>– What can YOU do?</a:t>
            </a:r>
          </a:p>
          <a:p>
            <a:r>
              <a:rPr lang="en-US" b="1" dirty="0"/>
              <a:t>Say</a:t>
            </a:r>
            <a:r>
              <a:rPr lang="en-US" dirty="0"/>
              <a:t>:  That was tons of information! What can you do as an everyday user to combat fishing and keep from being "baited"? The first step is to always be on the lookout. Remember all of the tips that we just went over. These are the things you want to always keep in the back of your mind. The second is to set up multi factor authentication. This helps if your password is stolen then they have to go through two steps to steal your information. Finally if you receive a phishing email, you should report it to your school/email provider. This helps them to watch out for more attempts from the same email or to let others know there were phishing attempts sent out.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17</a:t>
            </a:fld>
            <a:endParaRPr lang="en-US"/>
          </a:p>
        </p:txBody>
      </p:sp>
    </p:spTree>
    <p:extLst>
      <p:ext uri="{BB962C8B-B14F-4D97-AF65-F5344CB8AC3E}">
        <p14:creationId xmlns:p14="http://schemas.microsoft.com/office/powerpoint/2010/main" val="221247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18</a:t>
            </a:r>
            <a:r>
              <a:rPr lang="en-US" b="1" dirty="0"/>
              <a:t> </a:t>
            </a:r>
            <a:r>
              <a:rPr lang="en-US" dirty="0"/>
              <a:t>– How to report Phishing/Junk Mail</a:t>
            </a:r>
          </a:p>
          <a:p>
            <a:r>
              <a:rPr lang="en-US" b="1" dirty="0"/>
              <a:t>Say</a:t>
            </a:r>
            <a:r>
              <a:rPr lang="en-US" dirty="0"/>
              <a:t>: Depending on your email provider, there are different spots to look for the place to report a phishing email. Using </a:t>
            </a:r>
            <a:r>
              <a:rPr lang="en-US" dirty="0" err="1"/>
              <a:t>gmail</a:t>
            </a:r>
            <a:r>
              <a:rPr lang="en-US" dirty="0"/>
              <a:t> as an example, on the left you have to click on the three dots from within the email to report it as phishing. In Outlook they have a top bar that includes a Junk dropdown where you can then click phishing to report your email. </a:t>
            </a:r>
            <a:endParaRPr lang="en-US" dirty="0">
              <a:cs typeface="Calibri"/>
            </a:endParaRPr>
          </a:p>
          <a:p>
            <a:r>
              <a:rPr lang="en-US" dirty="0"/>
              <a: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18</a:t>
            </a:fld>
            <a:endParaRPr lang="en-US"/>
          </a:p>
        </p:txBody>
      </p:sp>
    </p:spTree>
    <p:extLst>
      <p:ext uri="{BB962C8B-B14F-4D97-AF65-F5344CB8AC3E}">
        <p14:creationId xmlns:p14="http://schemas.microsoft.com/office/powerpoint/2010/main" val="3279482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19</a:t>
            </a:r>
            <a:r>
              <a:rPr lang="en-US" b="1" dirty="0"/>
              <a:t> </a:t>
            </a:r>
            <a:r>
              <a:rPr lang="en-US" dirty="0"/>
              <a:t>– Activity</a:t>
            </a:r>
          </a:p>
          <a:p>
            <a:r>
              <a:rPr lang="en-US" dirty="0"/>
              <a:t>Teacher choose TestDrive or Kahoot for online: </a:t>
            </a:r>
            <a:endParaRPr lang="en-US" dirty="0">
              <a:cs typeface="Calibri"/>
            </a:endParaRPr>
          </a:p>
          <a:p>
            <a:r>
              <a:rPr lang="en-US" dirty="0">
                <a:hlinkClick r:id="rId3"/>
              </a:rPr>
              <a:t>https://app.socialmediatestdrive.org/intro/phishing</a:t>
            </a:r>
            <a:r>
              <a:rPr lang="en-US" dirty="0"/>
              <a:t> </a:t>
            </a:r>
            <a:endParaRPr lang="en-US" dirty="0">
              <a:cs typeface="Calibri"/>
            </a:endParaRPr>
          </a:p>
          <a:p>
            <a:r>
              <a:rPr lang="en-US" dirty="0"/>
              <a:t>Kahoot - </a:t>
            </a:r>
            <a:r>
              <a:rPr lang="en-US" dirty="0">
                <a:hlinkClick r:id="rId4"/>
              </a:rPr>
              <a:t>https://create.kahoot.it/share/phishing-practice/28e1e3e2-8329-45d2-8d0d-3ffd7a5b84d4</a:t>
            </a:r>
            <a:r>
              <a:rPr lang="en-US" dirty="0"/>
              <a:t> </a:t>
            </a:r>
            <a:endParaRPr lang="en-US" dirty="0">
              <a:cs typeface="Calibri"/>
            </a:endParaRPr>
          </a:p>
          <a:p>
            <a:r>
              <a:rPr lang="en-US" dirty="0"/>
              <a:t> </a:t>
            </a:r>
            <a:endParaRPr lang="en-US" dirty="0">
              <a:cs typeface="Calibri"/>
            </a:endParaRPr>
          </a:p>
          <a:p>
            <a:r>
              <a:rPr lang="en-US" dirty="0"/>
              <a:t>Fishing Pole Activity (Unplugged) – See Teacher Instructions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19</a:t>
            </a:fld>
            <a:endParaRPr lang="en-US"/>
          </a:p>
        </p:txBody>
      </p:sp>
    </p:spTree>
    <p:extLst>
      <p:ext uri="{BB962C8B-B14F-4D97-AF65-F5344CB8AC3E}">
        <p14:creationId xmlns:p14="http://schemas.microsoft.com/office/powerpoint/2010/main" val="428994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a:t>
            </a:r>
            <a:r>
              <a:rPr lang="en-US" b="1" dirty="0"/>
              <a:t> </a:t>
            </a:r>
            <a:r>
              <a:rPr lang="en-US" dirty="0"/>
              <a:t>– Warm Up</a:t>
            </a:r>
          </a:p>
          <a:p>
            <a:r>
              <a:rPr lang="en-US" b="1" dirty="0"/>
              <a:t>Ask</a:t>
            </a:r>
            <a:r>
              <a:rPr lang="en-US" dirty="0"/>
              <a:t>: When you hear the work Phishing, what comes to mind? </a:t>
            </a:r>
            <a:endParaRPr lang="en-US" dirty="0">
              <a:cs typeface="Calibri"/>
            </a:endParaRPr>
          </a:p>
          <a:p>
            <a:r>
              <a:rPr lang="en-US" dirty="0"/>
              <a:t>Expect answers like </a:t>
            </a:r>
            <a:endParaRPr lang="en-US" dirty="0">
              <a:cs typeface="Calibri"/>
            </a:endParaRPr>
          </a:p>
          <a:p>
            <a:r>
              <a:rPr lang="en-US" dirty="0"/>
              <a:t>*catching fish at the lake </a:t>
            </a:r>
            <a:endParaRPr lang="en-US" dirty="0">
              <a:cs typeface="Calibri"/>
            </a:endParaRPr>
          </a:p>
          <a:p>
            <a:r>
              <a:rPr lang="en-US" dirty="0"/>
              <a:t>*fishing for answers (phrase) </a:t>
            </a:r>
            <a:endParaRPr lang="en-US" dirty="0">
              <a:cs typeface="Calibri"/>
            </a:endParaRPr>
          </a:p>
          <a:p>
            <a:r>
              <a:rPr lang="en-US" b="1" dirty="0"/>
              <a:t>Ask</a:t>
            </a:r>
            <a:r>
              <a:rPr lang="en-US" dirty="0"/>
              <a:t>: Do you notice that it is spelled differently from what we would normally think of?</a:t>
            </a:r>
            <a:endParaRPr lang="en-US" dirty="0">
              <a:cs typeface="Calibri"/>
            </a:endParaRPr>
          </a:p>
          <a:p>
            <a:r>
              <a:rPr lang="en-US" b="1" dirty="0"/>
              <a:t>Ask</a:t>
            </a:r>
            <a:r>
              <a:rPr lang="en-US" dirty="0"/>
              <a:t>: This is so we know this is something relating to computers. Does anyone know how it could tie in?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2</a:t>
            </a:fld>
            <a:endParaRPr lang="en-US"/>
          </a:p>
        </p:txBody>
      </p:sp>
    </p:spTree>
    <p:extLst>
      <p:ext uri="{BB962C8B-B14F-4D97-AF65-F5344CB8AC3E}">
        <p14:creationId xmlns:p14="http://schemas.microsoft.com/office/powerpoint/2010/main" val="366680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20 - Wrap Up</a:t>
            </a:r>
          </a:p>
          <a:p>
            <a:r>
              <a:rPr lang="en-US" dirty="0"/>
              <a:t>Say: You now know how to identify phishing emails and texts, differentiate between real and phishing attempts, and how to report a phishing email.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20</a:t>
            </a:fld>
            <a:endParaRPr lang="en-US"/>
          </a:p>
        </p:txBody>
      </p:sp>
    </p:spTree>
    <p:extLst>
      <p:ext uri="{BB962C8B-B14F-4D97-AF65-F5344CB8AC3E}">
        <p14:creationId xmlns:p14="http://schemas.microsoft.com/office/powerpoint/2010/main" val="131286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a:t>
            </a:r>
            <a:r>
              <a:rPr lang="en-US" b="1" dirty="0"/>
              <a:t> </a:t>
            </a:r>
            <a:r>
              <a:rPr lang="en-US" dirty="0"/>
              <a:t>– Today’s Goals</a:t>
            </a:r>
          </a:p>
          <a:p>
            <a:r>
              <a:rPr lang="en-US" b="1" dirty="0"/>
              <a:t>Say</a:t>
            </a:r>
            <a:r>
              <a:rPr lang="en-US" dirty="0"/>
              <a:t>: Today we are working towards three different goals: Identify features of a phishing attempt in an email/text message , Differentiate between legitimate communications and phishing attempts , Execute the steps necessary to report and delete phishing attempts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3</a:t>
            </a:fld>
            <a:endParaRPr lang="en-US"/>
          </a:p>
        </p:txBody>
      </p:sp>
    </p:spTree>
    <p:extLst>
      <p:ext uri="{BB962C8B-B14F-4D97-AF65-F5344CB8AC3E}">
        <p14:creationId xmlns:p14="http://schemas.microsoft.com/office/powerpoint/2010/main" val="2035881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4</a:t>
            </a:r>
            <a:r>
              <a:rPr lang="en-US" b="1" dirty="0"/>
              <a:t> </a:t>
            </a:r>
            <a:r>
              <a:rPr lang="en-US" dirty="0"/>
              <a:t>– Phishing Overview</a:t>
            </a:r>
          </a:p>
          <a:p>
            <a:r>
              <a:rPr lang="en-US" b="1" dirty="0"/>
              <a:t>Say</a:t>
            </a:r>
            <a:r>
              <a:rPr lang="en-US" dirty="0"/>
              <a:t>: To give us a brief overview of phishing, let’s watch this video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4</a:t>
            </a:fld>
            <a:endParaRPr lang="en-US"/>
          </a:p>
        </p:txBody>
      </p:sp>
    </p:spTree>
    <p:extLst>
      <p:ext uri="{BB962C8B-B14F-4D97-AF65-F5344CB8AC3E}">
        <p14:creationId xmlns:p14="http://schemas.microsoft.com/office/powerpoint/2010/main" val="334451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5</a:t>
            </a:r>
            <a:r>
              <a:rPr lang="en-US" b="1" dirty="0"/>
              <a:t> </a:t>
            </a:r>
            <a:r>
              <a:rPr lang="en-US" dirty="0"/>
              <a:t>– Social Engineering Overview</a:t>
            </a:r>
          </a:p>
          <a:p>
            <a:r>
              <a:rPr lang="en-US" b="1" dirty="0"/>
              <a:t>Ask</a:t>
            </a:r>
            <a:r>
              <a:rPr lang="en-US" dirty="0"/>
              <a:t>: So what is social engineering?</a:t>
            </a:r>
            <a:endParaRPr lang="en-US" dirty="0">
              <a:cs typeface="Calibri"/>
            </a:endParaRPr>
          </a:p>
          <a:p>
            <a:r>
              <a:rPr lang="en-US" b="1" dirty="0"/>
              <a:t>Say</a:t>
            </a:r>
            <a:r>
              <a:rPr lang="en-US" dirty="0"/>
              <a:t>: From the video we learned that social engineering is when someone tricks you into sharing personal information about yourself. Another important thing to know is that phishing, today's learning goal, is a form of social engineering.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5</a:t>
            </a:fld>
            <a:endParaRPr lang="en-US"/>
          </a:p>
        </p:txBody>
      </p:sp>
    </p:spTree>
    <p:extLst>
      <p:ext uri="{BB962C8B-B14F-4D97-AF65-F5344CB8AC3E}">
        <p14:creationId xmlns:p14="http://schemas.microsoft.com/office/powerpoint/2010/main" val="348102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6</a:t>
            </a:r>
            <a:r>
              <a:rPr lang="en-US" b="1" dirty="0"/>
              <a:t> </a:t>
            </a:r>
            <a:r>
              <a:rPr lang="en-US" dirty="0"/>
              <a:t>– What is Phishing?</a:t>
            </a:r>
          </a:p>
          <a:p>
            <a:r>
              <a:rPr lang="en-US" b="1" dirty="0"/>
              <a:t>Ask</a:t>
            </a:r>
            <a:r>
              <a:rPr lang="en-US" dirty="0"/>
              <a:t>: Now that we know a little background, what is phishing exactly?</a:t>
            </a:r>
            <a:endParaRPr lang="en-US" dirty="0">
              <a:cs typeface="Calibri"/>
            </a:endParaRPr>
          </a:p>
          <a:p>
            <a:r>
              <a:rPr lang="en-US" b="1" dirty="0"/>
              <a:t>Say</a:t>
            </a:r>
            <a:r>
              <a:rPr lang="en-US" dirty="0"/>
              <a:t>: Tying back to our opening question, remember when some of you said you like to go fishing with your family? Well, online phishing is when the attacker sends a fake message designed to "bait" (just like fishing) a human into revealing sensitive information or to install a nasty program on their computer.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6</a:t>
            </a:fld>
            <a:endParaRPr lang="en-US"/>
          </a:p>
        </p:txBody>
      </p:sp>
    </p:spTree>
    <p:extLst>
      <p:ext uri="{BB962C8B-B14F-4D97-AF65-F5344CB8AC3E}">
        <p14:creationId xmlns:p14="http://schemas.microsoft.com/office/powerpoint/2010/main" val="246108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7</a:t>
            </a:r>
            <a:r>
              <a:rPr lang="en-US" b="1" dirty="0"/>
              <a:t> </a:t>
            </a:r>
            <a:r>
              <a:rPr lang="en-US" dirty="0"/>
              <a:t>– Ways attacks are delivered</a:t>
            </a:r>
          </a:p>
          <a:p>
            <a:r>
              <a:rPr lang="en-US" b="1" dirty="0"/>
              <a:t>Say</a:t>
            </a:r>
            <a:r>
              <a:rPr lang="en-US" dirty="0"/>
              <a:t>: That sounds scary, right? There are many different types of communication we need to watch out for. These include phone calls, emails, text messages, calendar invites, and even game server chats. </a:t>
            </a:r>
            <a:endParaRPr lang="en-US" dirty="0">
              <a:cs typeface="Calibri"/>
            </a:endParaRPr>
          </a:p>
          <a:p>
            <a:r>
              <a:rPr lang="en-US" b="1" dirty="0"/>
              <a:t>Ask</a:t>
            </a:r>
            <a:r>
              <a:rPr lang="en-US" dirty="0"/>
              <a:t>: Has anyone in this room received a type of phishing attack before?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7</a:t>
            </a:fld>
            <a:endParaRPr lang="en-US"/>
          </a:p>
        </p:txBody>
      </p:sp>
    </p:spTree>
    <p:extLst>
      <p:ext uri="{BB962C8B-B14F-4D97-AF65-F5344CB8AC3E}">
        <p14:creationId xmlns:p14="http://schemas.microsoft.com/office/powerpoint/2010/main" val="3987791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8</a:t>
            </a:r>
            <a:r>
              <a:rPr lang="en-US" b="1" dirty="0"/>
              <a:t> </a:t>
            </a:r>
            <a:r>
              <a:rPr lang="en-US" dirty="0"/>
              <a:t>– Tactics and techniques </a:t>
            </a:r>
            <a:endParaRPr lang="en-US"/>
          </a:p>
          <a:p>
            <a:r>
              <a:rPr lang="en-US" b="1" dirty="0"/>
              <a:t>Say</a:t>
            </a:r>
            <a:r>
              <a:rPr lang="en-US" dirty="0"/>
              <a:t>: Within the types of attacks, specifically emails and text messages, there is usually a link or download that the message is trying to get you, as a user, to click. </a:t>
            </a:r>
            <a:endParaRPr lang="en-US" dirty="0">
              <a:cs typeface="Calibri"/>
            </a:endParaRPr>
          </a:p>
          <a:p>
            <a:r>
              <a:rPr lang="en-US" dirty="0"/>
              <a:t>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8</a:t>
            </a:fld>
            <a:endParaRPr lang="en-US"/>
          </a:p>
        </p:txBody>
      </p:sp>
    </p:spTree>
    <p:extLst>
      <p:ext uri="{BB962C8B-B14F-4D97-AF65-F5344CB8AC3E}">
        <p14:creationId xmlns:p14="http://schemas.microsoft.com/office/powerpoint/2010/main" val="2521916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9</a:t>
            </a:r>
            <a:r>
              <a:rPr lang="en-US" b="1" dirty="0"/>
              <a:t> </a:t>
            </a:r>
            <a:r>
              <a:rPr lang="en-US" dirty="0"/>
              <a:t>– Phishing consequences</a:t>
            </a:r>
          </a:p>
          <a:p>
            <a:r>
              <a:rPr lang="en-US" b="1" dirty="0"/>
              <a:t>Say</a:t>
            </a:r>
            <a:r>
              <a:rPr lang="en-US" dirty="0"/>
              <a:t>: If you do click one of these links or documents, it could add malware to your device, steal your personal information, or steal your password.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B00E5F5-5FBD-48B4-B9FB-5E29EB4B155E}" type="slidenum">
              <a:rPr lang="en-US"/>
              <a:t>9</a:t>
            </a:fld>
            <a:endParaRPr lang="en-US"/>
          </a:p>
        </p:txBody>
      </p:sp>
    </p:spTree>
    <p:extLst>
      <p:ext uri="{BB962C8B-B14F-4D97-AF65-F5344CB8AC3E}">
        <p14:creationId xmlns:p14="http://schemas.microsoft.com/office/powerpoint/2010/main" val="271854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ideo" Target="https://www.youtube.com/embed/R12_y2BhKbE?feature=oembed"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56919" y="2945524"/>
            <a:ext cx="6457183" cy="2274388"/>
          </a:xfrm>
        </p:spPr>
        <p:txBody>
          <a:bodyPr anchor="t">
            <a:normAutofit/>
          </a:bodyPr>
          <a:lstStyle/>
          <a:p>
            <a:pPr algn="l"/>
            <a:r>
              <a:rPr lang="en-US" sz="9600">
                <a:latin typeface="Calibri Light"/>
                <a:cs typeface="Calibri Light"/>
              </a:rPr>
              <a:t>Phishing</a:t>
            </a:r>
            <a:endParaRPr lang="en-US" sz="8800">
              <a:latin typeface="Calibri Light"/>
              <a:cs typeface="Calibri Light"/>
            </a:endParaRPr>
          </a:p>
        </p:txBody>
      </p:sp>
      <p:grpSp>
        <p:nvGrpSpPr>
          <p:cNvPr id="20" name="Group 19">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1"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5F777D-6C07-44AB-86C0-CA3C40993E5D}"/>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kern="1200">
                <a:solidFill>
                  <a:schemeClr val="bg1"/>
                </a:solidFill>
                <a:latin typeface="+mj-lt"/>
                <a:ea typeface="+mj-ea"/>
                <a:cs typeface="+mj-cs"/>
              </a:rPr>
              <a:t>Recognizing Phishing Attempts</a:t>
            </a:r>
          </a:p>
        </p:txBody>
      </p:sp>
    </p:spTree>
    <p:extLst>
      <p:ext uri="{BB962C8B-B14F-4D97-AF65-F5344CB8AC3E}">
        <p14:creationId xmlns:p14="http://schemas.microsoft.com/office/powerpoint/2010/main" val="271029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7F378D-A000-47AE-83B2-D9954D8C9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8E26863-5660-4928-984A-CA2CFC8F6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647"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6">
            <a:extLst>
              <a:ext uri="{FF2B5EF4-FFF2-40B4-BE49-F238E27FC236}">
                <a16:creationId xmlns:a16="http://schemas.microsoft.com/office/drawing/2014/main" id="{D7538F2A-6532-4E38-8354-21841BB0B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0065" y="580586"/>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52F31131-35FC-4834-8E62-1D9DA3BE2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4148" y="746626"/>
            <a:ext cx="3508037"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E7AD7F70-85A5-463C-9B1F-3182B60F8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570" y="746626"/>
            <a:ext cx="3511296" cy="336547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6">
            <a:extLst>
              <a:ext uri="{FF2B5EF4-FFF2-40B4-BE49-F238E27FC236}">
                <a16:creationId xmlns:a16="http://schemas.microsoft.com/office/drawing/2014/main" id="{E5F002A4-1B0E-473E-AD7B-8346FB83B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22924" y="2300232"/>
            <a:ext cx="1027015" cy="2582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Freeform: Shape 38">
            <a:extLst>
              <a:ext uri="{FF2B5EF4-FFF2-40B4-BE49-F238E27FC236}">
                <a16:creationId xmlns:a16="http://schemas.microsoft.com/office/drawing/2014/main" id="{13AF7514-9DD7-4ADB-84DF-5D8B61E73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9" y="4298302"/>
            <a:ext cx="12192000" cy="2559698"/>
          </a:xfrm>
          <a:custGeom>
            <a:avLst/>
            <a:gdLst>
              <a:gd name="connsiteX0" fmla="*/ 1462415 w 12192000"/>
              <a:gd name="connsiteY0" fmla="*/ 0 h 2685062"/>
              <a:gd name="connsiteX1" fmla="*/ 1494432 w 12192000"/>
              <a:gd name="connsiteY1" fmla="*/ 2457 h 2685062"/>
              <a:gd name="connsiteX2" fmla="*/ 1523667 w 12192000"/>
              <a:gd name="connsiteY2" fmla="*/ 11778 h 2685062"/>
              <a:gd name="connsiteX3" fmla="*/ 1523067 w 12192000"/>
              <a:gd name="connsiteY3" fmla="*/ 14207 h 2685062"/>
              <a:gd name="connsiteX4" fmla="*/ 1527695 w 12192000"/>
              <a:gd name="connsiteY4" fmla="*/ 15715 h 2685062"/>
              <a:gd name="connsiteX5" fmla="*/ 1532258 w 12192000"/>
              <a:gd name="connsiteY5" fmla="*/ 14518 h 2685062"/>
              <a:gd name="connsiteX6" fmla="*/ 1537796 w 12192000"/>
              <a:gd name="connsiteY6" fmla="*/ 16283 h 2685062"/>
              <a:gd name="connsiteX7" fmla="*/ 1553041 w 12192000"/>
              <a:gd name="connsiteY7" fmla="*/ 20452 h 2685062"/>
              <a:gd name="connsiteX8" fmla="*/ 1557495 w 12192000"/>
              <a:gd name="connsiteY8" fmla="*/ 25861 h 2685062"/>
              <a:gd name="connsiteX9" fmla="*/ 1617448 w 12192000"/>
              <a:gd name="connsiteY9" fmla="*/ 40977 h 2685062"/>
              <a:gd name="connsiteX10" fmla="*/ 1636697 w 12192000"/>
              <a:gd name="connsiteY10" fmla="*/ 39108 h 2685062"/>
              <a:gd name="connsiteX11" fmla="*/ 1657286 w 12192000"/>
              <a:gd name="connsiteY11" fmla="*/ 49000 h 2685062"/>
              <a:gd name="connsiteX12" fmla="*/ 1719191 w 12192000"/>
              <a:gd name="connsiteY12" fmla="*/ 56920 h 2685062"/>
              <a:gd name="connsiteX13" fmla="*/ 1787126 w 12192000"/>
              <a:gd name="connsiteY13" fmla="*/ 71960 h 2685062"/>
              <a:gd name="connsiteX14" fmla="*/ 1834555 w 12192000"/>
              <a:gd name="connsiteY14" fmla="*/ 86590 h 2685062"/>
              <a:gd name="connsiteX15" fmla="*/ 1966070 w 12192000"/>
              <a:gd name="connsiteY15" fmla="*/ 103987 h 2685062"/>
              <a:gd name="connsiteX16" fmla="*/ 2188582 w 12192000"/>
              <a:gd name="connsiteY16" fmla="*/ 124532 h 2685062"/>
              <a:gd name="connsiteX17" fmla="*/ 2234811 w 12192000"/>
              <a:gd name="connsiteY17" fmla="*/ 130739 h 2685062"/>
              <a:gd name="connsiteX18" fmla="*/ 2270005 w 12192000"/>
              <a:gd name="connsiteY18" fmla="*/ 143358 h 2685062"/>
              <a:gd name="connsiteX19" fmla="*/ 2274208 w 12192000"/>
              <a:gd name="connsiteY19" fmla="*/ 152634 h 2685062"/>
              <a:gd name="connsiteX20" fmla="*/ 2298905 w 12192000"/>
              <a:gd name="connsiteY20" fmla="*/ 157215 h 2685062"/>
              <a:gd name="connsiteX21" fmla="*/ 2304521 w 12192000"/>
              <a:gd name="connsiteY21" fmla="*/ 159957 h 2685062"/>
              <a:gd name="connsiteX22" fmla="*/ 2337696 w 12192000"/>
              <a:gd name="connsiteY22" fmla="*/ 174150 h 2685062"/>
              <a:gd name="connsiteX23" fmla="*/ 2432112 w 12192000"/>
              <a:gd name="connsiteY23" fmla="*/ 166646 h 2685062"/>
              <a:gd name="connsiteX24" fmla="*/ 2500149 w 12192000"/>
              <a:gd name="connsiteY24" fmla="*/ 168723 h 2685062"/>
              <a:gd name="connsiteX25" fmla="*/ 2504776 w 12192000"/>
              <a:gd name="connsiteY25" fmla="*/ 171455 h 2685062"/>
              <a:gd name="connsiteX26" fmla="*/ 2507358 w 12192000"/>
              <a:gd name="connsiteY26" fmla="*/ 177677 h 2685062"/>
              <a:gd name="connsiteX27" fmla="*/ 2518847 w 12192000"/>
              <a:gd name="connsiteY27" fmla="*/ 180936 h 2685062"/>
              <a:gd name="connsiteX28" fmla="*/ 2528864 w 12192000"/>
              <a:gd name="connsiteY28" fmla="*/ 188517 h 2685062"/>
              <a:gd name="connsiteX29" fmla="*/ 2938613 w 12192000"/>
              <a:gd name="connsiteY29" fmla="*/ 248764 h 2685062"/>
              <a:gd name="connsiteX30" fmla="*/ 3132513 w 12192000"/>
              <a:gd name="connsiteY30" fmla="*/ 229282 h 2685062"/>
              <a:gd name="connsiteX31" fmla="*/ 3208657 w 12192000"/>
              <a:gd name="connsiteY31" fmla="*/ 230814 h 2685062"/>
              <a:gd name="connsiteX32" fmla="*/ 3217904 w 12192000"/>
              <a:gd name="connsiteY32" fmla="*/ 237375 h 2685062"/>
              <a:gd name="connsiteX33" fmla="*/ 3330150 w 12192000"/>
              <a:gd name="connsiteY33" fmla="*/ 214762 h 2685062"/>
              <a:gd name="connsiteX34" fmla="*/ 3480527 w 12192000"/>
              <a:gd name="connsiteY34" fmla="*/ 231960 h 2685062"/>
              <a:gd name="connsiteX35" fmla="*/ 3591806 w 12192000"/>
              <a:gd name="connsiteY35" fmla="*/ 253003 h 2685062"/>
              <a:gd name="connsiteX36" fmla="*/ 3655143 w 12192000"/>
              <a:gd name="connsiteY36" fmla="*/ 261318 h 2685062"/>
              <a:gd name="connsiteX37" fmla="*/ 3700191 w 12192000"/>
              <a:gd name="connsiteY37" fmla="*/ 271235 h 2685062"/>
              <a:gd name="connsiteX38" fmla="*/ 3820459 w 12192000"/>
              <a:gd name="connsiteY38" fmla="*/ 275675 h 2685062"/>
              <a:gd name="connsiteX39" fmla="*/ 4022158 w 12192000"/>
              <a:gd name="connsiteY39" fmla="*/ 274341 h 2685062"/>
              <a:gd name="connsiteX40" fmla="*/ 4164508 w 12192000"/>
              <a:gd name="connsiteY40" fmla="*/ 309117 h 2685062"/>
              <a:gd name="connsiteX41" fmla="*/ 4246843 w 12192000"/>
              <a:gd name="connsiteY41" fmla="*/ 292417 h 2685062"/>
              <a:gd name="connsiteX42" fmla="*/ 4337133 w 12192000"/>
              <a:gd name="connsiteY42" fmla="*/ 304707 h 2685062"/>
              <a:gd name="connsiteX43" fmla="*/ 4696109 w 12192000"/>
              <a:gd name="connsiteY43" fmla="*/ 300060 h 2685062"/>
              <a:gd name="connsiteX44" fmla="*/ 4928090 w 12192000"/>
              <a:gd name="connsiteY44" fmla="*/ 291457 h 2685062"/>
              <a:gd name="connsiteX45" fmla="*/ 4960316 w 12192000"/>
              <a:gd name="connsiteY45" fmla="*/ 287841 h 2685062"/>
              <a:gd name="connsiteX46" fmla="*/ 4960840 w 12192000"/>
              <a:gd name="connsiteY46" fmla="*/ 285406 h 2685062"/>
              <a:gd name="connsiteX47" fmla="*/ 4965958 w 12192000"/>
              <a:gd name="connsiteY47" fmla="*/ 284802 h 2685062"/>
              <a:gd name="connsiteX48" fmla="*/ 4969785 w 12192000"/>
              <a:gd name="connsiteY48" fmla="*/ 286778 h 2685062"/>
              <a:gd name="connsiteX49" fmla="*/ 4975889 w 12192000"/>
              <a:gd name="connsiteY49" fmla="*/ 286093 h 2685062"/>
              <a:gd name="connsiteX50" fmla="*/ 4992382 w 12192000"/>
              <a:gd name="connsiteY50" fmla="*/ 284871 h 2685062"/>
              <a:gd name="connsiteX51" fmla="*/ 4999094 w 12192000"/>
              <a:gd name="connsiteY51" fmla="*/ 280499 h 2685062"/>
              <a:gd name="connsiteX52" fmla="*/ 5080965 w 12192000"/>
              <a:gd name="connsiteY52" fmla="*/ 282208 h 2685062"/>
              <a:gd name="connsiteX53" fmla="*/ 5105166 w 12192000"/>
              <a:gd name="connsiteY53" fmla="*/ 276473 h 2685062"/>
              <a:gd name="connsiteX54" fmla="*/ 5168054 w 12192000"/>
              <a:gd name="connsiteY54" fmla="*/ 280137 h 2685062"/>
              <a:gd name="connsiteX55" fmla="*/ 5239940 w 12192000"/>
              <a:gd name="connsiteY55" fmla="*/ 278079 h 2685062"/>
              <a:gd name="connsiteX56" fmla="*/ 5291998 w 12192000"/>
              <a:gd name="connsiteY56" fmla="*/ 272685 h 2685062"/>
              <a:gd name="connsiteX57" fmla="*/ 5425861 w 12192000"/>
              <a:gd name="connsiteY57" fmla="*/ 279926 h 2685062"/>
              <a:gd name="connsiteX58" fmla="*/ 5648321 w 12192000"/>
              <a:gd name="connsiteY58" fmla="*/ 300693 h 2685062"/>
              <a:gd name="connsiteX59" fmla="*/ 5695414 w 12192000"/>
              <a:gd name="connsiteY59" fmla="*/ 303150 h 2685062"/>
              <a:gd name="connsiteX60" fmla="*/ 5743064 w 12192000"/>
              <a:gd name="connsiteY60" fmla="*/ 289335 h 2685062"/>
              <a:gd name="connsiteX61" fmla="*/ 5768797 w 12192000"/>
              <a:gd name="connsiteY61" fmla="*/ 289436 h 2685062"/>
              <a:gd name="connsiteX62" fmla="*/ 5775419 w 12192000"/>
              <a:gd name="connsiteY62" fmla="*/ 287831 h 2685062"/>
              <a:gd name="connsiteX63" fmla="*/ 5813624 w 12192000"/>
              <a:gd name="connsiteY63" fmla="*/ 280263 h 2685062"/>
              <a:gd name="connsiteX64" fmla="*/ 5900676 w 12192000"/>
              <a:gd name="connsiteY64" fmla="*/ 304615 h 2685062"/>
              <a:gd name="connsiteX65" fmla="*/ 5966795 w 12192000"/>
              <a:gd name="connsiteY65" fmla="*/ 314993 h 2685062"/>
              <a:gd name="connsiteX66" fmla="*/ 5972463 w 12192000"/>
              <a:gd name="connsiteY66" fmla="*/ 313217 h 2685062"/>
              <a:gd name="connsiteX67" fmla="*/ 5977754 w 12192000"/>
              <a:gd name="connsiteY67" fmla="*/ 307726 h 2685062"/>
              <a:gd name="connsiteX68" fmla="*/ 5990232 w 12192000"/>
              <a:gd name="connsiteY68" fmla="*/ 306694 h 2685062"/>
              <a:gd name="connsiteX69" fmla="*/ 6003260 w 12192000"/>
              <a:gd name="connsiteY69" fmla="*/ 301250 h 2685062"/>
              <a:gd name="connsiteX70" fmla="*/ 6398655 w 12192000"/>
              <a:gd name="connsiteY70" fmla="*/ 340447 h 2685062"/>
              <a:gd name="connsiteX71" fmla="*/ 6477250 w 12192000"/>
              <a:gd name="connsiteY71" fmla="*/ 370643 h 2685062"/>
              <a:gd name="connsiteX72" fmla="*/ 6599996 w 12192000"/>
              <a:gd name="connsiteY72" fmla="*/ 371929 h 2685062"/>
              <a:gd name="connsiteX73" fmla="*/ 6673632 w 12192000"/>
              <a:gd name="connsiteY73" fmla="*/ 384303 h 2685062"/>
              <a:gd name="connsiteX74" fmla="*/ 6685461 w 12192000"/>
              <a:gd name="connsiteY74" fmla="*/ 379698 h 2685062"/>
              <a:gd name="connsiteX75" fmla="*/ 6782761 w 12192000"/>
              <a:gd name="connsiteY75" fmla="*/ 421766 h 2685062"/>
              <a:gd name="connsiteX76" fmla="*/ 6934599 w 12192000"/>
              <a:gd name="connsiteY76" fmla="*/ 432626 h 2685062"/>
              <a:gd name="connsiteX77" fmla="*/ 7050728 w 12192000"/>
              <a:gd name="connsiteY77" fmla="*/ 432695 h 2685062"/>
              <a:gd name="connsiteX78" fmla="*/ 7115167 w 12192000"/>
              <a:gd name="connsiteY78" fmla="*/ 436243 h 2685062"/>
              <a:gd name="connsiteX79" fmla="*/ 7162809 w 12192000"/>
              <a:gd name="connsiteY79" fmla="*/ 434931 h 2685062"/>
              <a:gd name="connsiteX80" fmla="*/ 7280034 w 12192000"/>
              <a:gd name="connsiteY80" fmla="*/ 452539 h 2685062"/>
              <a:gd name="connsiteX81" fmla="*/ 7472654 w 12192000"/>
              <a:gd name="connsiteY81" fmla="*/ 490482 h 2685062"/>
              <a:gd name="connsiteX82" fmla="*/ 7696080 w 12192000"/>
              <a:gd name="connsiteY82" fmla="*/ 514010 h 2685062"/>
              <a:gd name="connsiteX83" fmla="*/ 7788139 w 12192000"/>
              <a:gd name="connsiteY83" fmla="*/ 518649 h 2685062"/>
              <a:gd name="connsiteX84" fmla="*/ 8227756 w 12192000"/>
              <a:gd name="connsiteY84" fmla="*/ 558548 h 2685062"/>
              <a:gd name="connsiteX85" fmla="*/ 8328859 w 12192000"/>
              <a:gd name="connsiteY85" fmla="*/ 582867 h 2685062"/>
              <a:gd name="connsiteX86" fmla="*/ 8532898 w 12192000"/>
              <a:gd name="connsiteY86" fmla="*/ 668282 h 2685062"/>
              <a:gd name="connsiteX87" fmla="*/ 8792925 w 12192000"/>
              <a:gd name="connsiteY87" fmla="*/ 701900 h 2685062"/>
              <a:gd name="connsiteX88" fmla="*/ 8809491 w 12192000"/>
              <a:gd name="connsiteY88" fmla="*/ 717262 h 2685062"/>
              <a:gd name="connsiteX89" fmla="*/ 8814066 w 12192000"/>
              <a:gd name="connsiteY89" fmla="*/ 719410 h 2685062"/>
              <a:gd name="connsiteX90" fmla="*/ 8815751 w 12192000"/>
              <a:gd name="connsiteY90" fmla="*/ 718686 h 2685062"/>
              <a:gd name="connsiteX91" fmla="*/ 8840540 w 12192000"/>
              <a:gd name="connsiteY91" fmla="*/ 717083 h 2685062"/>
              <a:gd name="connsiteX92" fmla="*/ 8897062 w 12192000"/>
              <a:gd name="connsiteY92" fmla="*/ 697553 h 2685062"/>
              <a:gd name="connsiteX93" fmla="*/ 8965922 w 12192000"/>
              <a:gd name="connsiteY93" fmla="*/ 672885 h 2685062"/>
              <a:gd name="connsiteX94" fmla="*/ 9016694 w 12192000"/>
              <a:gd name="connsiteY94" fmla="*/ 669496 h 2685062"/>
              <a:gd name="connsiteX95" fmla="*/ 9139695 w 12192000"/>
              <a:gd name="connsiteY95" fmla="*/ 648174 h 2685062"/>
              <a:gd name="connsiteX96" fmla="*/ 9219129 w 12192000"/>
              <a:gd name="connsiteY96" fmla="*/ 639013 h 2685062"/>
              <a:gd name="connsiteX97" fmla="*/ 9221354 w 12192000"/>
              <a:gd name="connsiteY97" fmla="*/ 638501 h 2685062"/>
              <a:gd name="connsiteX98" fmla="*/ 9237592 w 12192000"/>
              <a:gd name="connsiteY98" fmla="*/ 642494 h 2685062"/>
              <a:gd name="connsiteX99" fmla="*/ 9236570 w 12192000"/>
              <a:gd name="connsiteY99" fmla="*/ 648762 h 2685062"/>
              <a:gd name="connsiteX100" fmla="*/ 9250521 w 12192000"/>
              <a:gd name="connsiteY100" fmla="*/ 654041 h 2685062"/>
              <a:gd name="connsiteX101" fmla="*/ 9279357 w 12192000"/>
              <a:gd name="connsiteY101" fmla="*/ 653083 h 2685062"/>
              <a:gd name="connsiteX102" fmla="*/ 9289731 w 12192000"/>
              <a:gd name="connsiteY102" fmla="*/ 656356 h 2685062"/>
              <a:gd name="connsiteX103" fmla="*/ 9293723 w 12192000"/>
              <a:gd name="connsiteY103" fmla="*/ 656237 h 2685062"/>
              <a:gd name="connsiteX104" fmla="*/ 9303097 w 12192000"/>
              <a:gd name="connsiteY104" fmla="*/ 656723 h 2685062"/>
              <a:gd name="connsiteX105" fmla="*/ 9302251 w 12192000"/>
              <a:gd name="connsiteY105" fmla="*/ 652725 h 2685062"/>
              <a:gd name="connsiteX106" fmla="*/ 9314122 w 12192000"/>
              <a:gd name="connsiteY106" fmla="*/ 645860 h 2685062"/>
              <a:gd name="connsiteX107" fmla="*/ 9367772 w 12192000"/>
              <a:gd name="connsiteY107" fmla="*/ 650683 h 2685062"/>
              <a:gd name="connsiteX108" fmla="*/ 9370291 w 12192000"/>
              <a:gd name="connsiteY108" fmla="*/ 655264 h 2685062"/>
              <a:gd name="connsiteX109" fmla="*/ 9377007 w 12192000"/>
              <a:gd name="connsiteY109" fmla="*/ 656308 h 2685062"/>
              <a:gd name="connsiteX110" fmla="*/ 9382497 w 12192000"/>
              <a:gd name="connsiteY110" fmla="*/ 652427 h 2685062"/>
              <a:gd name="connsiteX111" fmla="*/ 9474013 w 12192000"/>
              <a:gd name="connsiteY111" fmla="*/ 647005 h 2685062"/>
              <a:gd name="connsiteX112" fmla="*/ 9595899 w 12192000"/>
              <a:gd name="connsiteY112" fmla="*/ 646979 h 2685062"/>
              <a:gd name="connsiteX113" fmla="*/ 9681269 w 12192000"/>
              <a:gd name="connsiteY113" fmla="*/ 669984 h 2685062"/>
              <a:gd name="connsiteX114" fmla="*/ 9689635 w 12192000"/>
              <a:gd name="connsiteY114" fmla="*/ 666408 h 2685062"/>
              <a:gd name="connsiteX115" fmla="*/ 9750215 w 12192000"/>
              <a:gd name="connsiteY115" fmla="*/ 671056 h 2685062"/>
              <a:gd name="connsiteX116" fmla="*/ 9957974 w 12192000"/>
              <a:gd name="connsiteY116" fmla="*/ 715080 h 2685062"/>
              <a:gd name="connsiteX117" fmla="*/ 10076482 w 12192000"/>
              <a:gd name="connsiteY117" fmla="*/ 723397 h 2685062"/>
              <a:gd name="connsiteX118" fmla="*/ 10119263 w 12192000"/>
              <a:gd name="connsiteY118" fmla="*/ 721877 h 2685062"/>
              <a:gd name="connsiteX119" fmla="*/ 10190893 w 12192000"/>
              <a:gd name="connsiteY119" fmla="*/ 719606 h 2685062"/>
              <a:gd name="connsiteX120" fmla="*/ 10246203 w 12192000"/>
              <a:gd name="connsiteY120" fmla="*/ 706893 h 2685062"/>
              <a:gd name="connsiteX121" fmla="*/ 10305396 w 12192000"/>
              <a:gd name="connsiteY121" fmla="*/ 709359 h 2685062"/>
              <a:gd name="connsiteX122" fmla="*/ 10316856 w 12192000"/>
              <a:gd name="connsiteY122" fmla="*/ 724179 h 2685062"/>
              <a:gd name="connsiteX123" fmla="*/ 10380919 w 12192000"/>
              <a:gd name="connsiteY123" fmla="*/ 722193 h 2685062"/>
              <a:gd name="connsiteX124" fmla="*/ 10478351 w 12192000"/>
              <a:gd name="connsiteY124" fmla="*/ 717620 h 2685062"/>
              <a:gd name="connsiteX125" fmla="*/ 10533954 w 12192000"/>
              <a:gd name="connsiteY125" fmla="*/ 718660 h 2685062"/>
              <a:gd name="connsiteX126" fmla="*/ 10686474 w 12192000"/>
              <a:gd name="connsiteY126" fmla="*/ 717507 h 2685062"/>
              <a:gd name="connsiteX127" fmla="*/ 10839729 w 12192000"/>
              <a:gd name="connsiteY127" fmla="*/ 713306 h 2685062"/>
              <a:gd name="connsiteX128" fmla="*/ 10933271 w 12192000"/>
              <a:gd name="connsiteY128" fmla="*/ 693628 h 2685062"/>
              <a:gd name="connsiteX129" fmla="*/ 11058950 w 12192000"/>
              <a:gd name="connsiteY129" fmla="*/ 692031 h 2685062"/>
              <a:gd name="connsiteX130" fmla="*/ 11080388 w 12192000"/>
              <a:gd name="connsiteY130" fmla="*/ 689245 h 2685062"/>
              <a:gd name="connsiteX131" fmla="*/ 11108911 w 12192000"/>
              <a:gd name="connsiteY131" fmla="*/ 693363 h 2685062"/>
              <a:gd name="connsiteX132" fmla="*/ 11223119 w 12192000"/>
              <a:gd name="connsiteY132" fmla="*/ 710661 h 2685062"/>
              <a:gd name="connsiteX133" fmla="*/ 11311983 w 12192000"/>
              <a:gd name="connsiteY133" fmla="*/ 731410 h 2685062"/>
              <a:gd name="connsiteX134" fmla="*/ 11426940 w 12192000"/>
              <a:gd name="connsiteY134" fmla="*/ 727340 h 2685062"/>
              <a:gd name="connsiteX135" fmla="*/ 11495624 w 12192000"/>
              <a:gd name="connsiteY135" fmla="*/ 734858 h 2685062"/>
              <a:gd name="connsiteX136" fmla="*/ 11605975 w 12192000"/>
              <a:gd name="connsiteY136" fmla="*/ 762433 h 2685062"/>
              <a:gd name="connsiteX137" fmla="*/ 11756134 w 12192000"/>
              <a:gd name="connsiteY137" fmla="*/ 765012 h 2685062"/>
              <a:gd name="connsiteX138" fmla="*/ 11789788 w 12192000"/>
              <a:gd name="connsiteY138" fmla="*/ 745316 h 2685062"/>
              <a:gd name="connsiteX139" fmla="*/ 11832833 w 12192000"/>
              <a:gd name="connsiteY139" fmla="*/ 734720 h 2685062"/>
              <a:gd name="connsiteX140" fmla="*/ 11846338 w 12192000"/>
              <a:gd name="connsiteY140" fmla="*/ 765994 h 2685062"/>
              <a:gd name="connsiteX141" fmla="*/ 11972492 w 12192000"/>
              <a:gd name="connsiteY141" fmla="*/ 796180 h 2685062"/>
              <a:gd name="connsiteX142" fmla="*/ 12035979 w 12192000"/>
              <a:gd name="connsiteY142" fmla="*/ 807835 h 2685062"/>
              <a:gd name="connsiteX143" fmla="*/ 12135850 w 12192000"/>
              <a:gd name="connsiteY143" fmla="*/ 819056 h 2685062"/>
              <a:gd name="connsiteX144" fmla="*/ 12166092 w 12192000"/>
              <a:gd name="connsiteY144" fmla="*/ 823695 h 2685062"/>
              <a:gd name="connsiteX145" fmla="*/ 12190645 w 12192000"/>
              <a:gd name="connsiteY145" fmla="*/ 826863 h 2685062"/>
              <a:gd name="connsiteX146" fmla="*/ 12192000 w 12192000"/>
              <a:gd name="connsiteY146" fmla="*/ 880762 h 2685062"/>
              <a:gd name="connsiteX147" fmla="*/ 12192000 w 12192000"/>
              <a:gd name="connsiteY147" fmla="*/ 2685062 h 2685062"/>
              <a:gd name="connsiteX148" fmla="*/ 0 w 12192000"/>
              <a:gd name="connsiteY148" fmla="*/ 2685062 h 2685062"/>
              <a:gd name="connsiteX149" fmla="*/ 0 w 12192000"/>
              <a:gd name="connsiteY149" fmla="*/ 283917 h 2685062"/>
              <a:gd name="connsiteX150" fmla="*/ 44213 w 12192000"/>
              <a:gd name="connsiteY150" fmla="*/ 302297 h 2685062"/>
              <a:gd name="connsiteX151" fmla="*/ 172465 w 12192000"/>
              <a:gd name="connsiteY151" fmla="*/ 314866 h 2685062"/>
              <a:gd name="connsiteX152" fmla="*/ 223361 w 12192000"/>
              <a:gd name="connsiteY152" fmla="*/ 304828 h 2685062"/>
              <a:gd name="connsiteX153" fmla="*/ 320595 w 12192000"/>
              <a:gd name="connsiteY153" fmla="*/ 288341 h 2685062"/>
              <a:gd name="connsiteX154" fmla="*/ 401087 w 12192000"/>
              <a:gd name="connsiteY154" fmla="*/ 246745 h 2685062"/>
              <a:gd name="connsiteX155" fmla="*/ 495839 w 12192000"/>
              <a:gd name="connsiteY155" fmla="*/ 217305 h 2685062"/>
              <a:gd name="connsiteX156" fmla="*/ 507910 w 12192000"/>
              <a:gd name="connsiteY156" fmla="*/ 219773 h 2685062"/>
              <a:gd name="connsiteX157" fmla="*/ 561428 w 12192000"/>
              <a:gd name="connsiteY157" fmla="*/ 201460 h 2685062"/>
              <a:gd name="connsiteX158" fmla="*/ 712813 w 12192000"/>
              <a:gd name="connsiteY158" fmla="*/ 151411 h 2685062"/>
              <a:gd name="connsiteX159" fmla="*/ 819366 w 12192000"/>
              <a:gd name="connsiteY159" fmla="*/ 70479 h 2685062"/>
              <a:gd name="connsiteX160" fmla="*/ 862489 w 12192000"/>
              <a:gd name="connsiteY160" fmla="*/ 63238 h 2685062"/>
              <a:gd name="connsiteX161" fmla="*/ 934387 w 12192000"/>
              <a:gd name="connsiteY161" fmla="*/ 50788 h 2685062"/>
              <a:gd name="connsiteX162" fmla="*/ 948874 w 12192000"/>
              <a:gd name="connsiteY162" fmla="*/ 55208 h 2685062"/>
              <a:gd name="connsiteX163" fmla="*/ 955237 w 12192000"/>
              <a:gd name="connsiteY163" fmla="*/ 54040 h 2685062"/>
              <a:gd name="connsiteX164" fmla="*/ 955886 w 12192000"/>
              <a:gd name="connsiteY164" fmla="*/ 54325 h 2685062"/>
              <a:gd name="connsiteX165" fmla="*/ 957239 w 12192000"/>
              <a:gd name="connsiteY165" fmla="*/ 53673 h 2685062"/>
              <a:gd name="connsiteX166" fmla="*/ 971343 w 12192000"/>
              <a:gd name="connsiteY166" fmla="*/ 51086 h 2685062"/>
              <a:gd name="connsiteX167" fmla="*/ 1002063 w 12192000"/>
              <a:gd name="connsiteY167" fmla="*/ 54158 h 2685062"/>
              <a:gd name="connsiteX168" fmla="*/ 1020663 w 12192000"/>
              <a:gd name="connsiteY168" fmla="*/ 53408 h 2685062"/>
              <a:gd name="connsiteX169" fmla="*/ 1039181 w 12192000"/>
              <a:gd name="connsiteY169" fmla="*/ 40356 h 2685062"/>
              <a:gd name="connsiteX170" fmla="*/ 1051914 w 12192000"/>
              <a:gd name="connsiteY170" fmla="*/ 39166 h 2685062"/>
              <a:gd name="connsiteX171" fmla="*/ 1054501 w 12192000"/>
              <a:gd name="connsiteY171" fmla="*/ 37372 h 2685062"/>
              <a:gd name="connsiteX172" fmla="*/ 1061859 w 12192000"/>
              <a:gd name="connsiteY172" fmla="*/ 33902 h 2685062"/>
              <a:gd name="connsiteX173" fmla="*/ 1054558 w 12192000"/>
              <a:gd name="connsiteY173" fmla="*/ 30385 h 2685062"/>
              <a:gd name="connsiteX174" fmla="*/ 1140852 w 12192000"/>
              <a:gd name="connsiteY174" fmla="*/ 17327 h 2685062"/>
              <a:gd name="connsiteX175" fmla="*/ 1214144 w 12192000"/>
              <a:gd name="connsiteY175" fmla="*/ 6192 h 2685062"/>
              <a:gd name="connsiteX176" fmla="*/ 1338122 w 12192000"/>
              <a:gd name="connsiteY176" fmla="*/ 27996 h 2685062"/>
              <a:gd name="connsiteX177" fmla="*/ 1462415 w 12192000"/>
              <a:gd name="connsiteY177" fmla="*/ 0 h 268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85062">
                <a:moveTo>
                  <a:pt x="1462415" y="0"/>
                </a:moveTo>
                <a:lnTo>
                  <a:pt x="1494432" y="2457"/>
                </a:lnTo>
                <a:lnTo>
                  <a:pt x="1523667" y="11778"/>
                </a:lnTo>
                <a:lnTo>
                  <a:pt x="1523067" y="14207"/>
                </a:lnTo>
                <a:cubicBezTo>
                  <a:pt x="1523507" y="15871"/>
                  <a:pt x="1525127" y="16145"/>
                  <a:pt x="1527695" y="15715"/>
                </a:cubicBezTo>
                <a:lnTo>
                  <a:pt x="1532258" y="14518"/>
                </a:lnTo>
                <a:lnTo>
                  <a:pt x="1537796" y="16283"/>
                </a:lnTo>
                <a:lnTo>
                  <a:pt x="1553041" y="20452"/>
                </a:lnTo>
                <a:lnTo>
                  <a:pt x="1557495" y="25861"/>
                </a:lnTo>
                <a:cubicBezTo>
                  <a:pt x="1571578" y="34900"/>
                  <a:pt x="1608020" y="28047"/>
                  <a:pt x="1617448" y="40977"/>
                </a:cubicBezTo>
                <a:lnTo>
                  <a:pt x="1636697" y="39108"/>
                </a:lnTo>
                <a:lnTo>
                  <a:pt x="1657286" y="49000"/>
                </a:lnTo>
                <a:cubicBezTo>
                  <a:pt x="1676389" y="57312"/>
                  <a:pt x="1696470" y="62807"/>
                  <a:pt x="1719191" y="56920"/>
                </a:cubicBezTo>
                <a:cubicBezTo>
                  <a:pt x="1709669" y="73491"/>
                  <a:pt x="1773685" y="56115"/>
                  <a:pt x="1787126" y="71960"/>
                </a:cubicBezTo>
                <a:cubicBezTo>
                  <a:pt x="1795166" y="84864"/>
                  <a:pt x="1816465" y="82599"/>
                  <a:pt x="1834555" y="86590"/>
                </a:cubicBezTo>
                <a:cubicBezTo>
                  <a:pt x="1850712" y="99365"/>
                  <a:pt x="1937782" y="107374"/>
                  <a:pt x="1966070" y="103987"/>
                </a:cubicBezTo>
                <a:cubicBezTo>
                  <a:pt x="2043209" y="86564"/>
                  <a:pt x="2126459" y="137078"/>
                  <a:pt x="2188582" y="124532"/>
                </a:cubicBezTo>
                <a:cubicBezTo>
                  <a:pt x="2206064" y="124932"/>
                  <a:pt x="2221206" y="127247"/>
                  <a:pt x="2234811" y="130739"/>
                </a:cubicBezTo>
                <a:lnTo>
                  <a:pt x="2270005" y="143358"/>
                </a:lnTo>
                <a:lnTo>
                  <a:pt x="2274208" y="152634"/>
                </a:lnTo>
                <a:lnTo>
                  <a:pt x="2298905" y="157215"/>
                </a:lnTo>
                <a:lnTo>
                  <a:pt x="2304521" y="159957"/>
                </a:lnTo>
                <a:cubicBezTo>
                  <a:pt x="2315230" y="165224"/>
                  <a:pt x="2326016" y="170200"/>
                  <a:pt x="2337696" y="174150"/>
                </a:cubicBezTo>
                <a:cubicBezTo>
                  <a:pt x="2354259" y="137711"/>
                  <a:pt x="2439767" y="201742"/>
                  <a:pt x="2432112" y="166646"/>
                </a:cubicBezTo>
                <a:cubicBezTo>
                  <a:pt x="2482400" y="178172"/>
                  <a:pt x="2480978" y="159994"/>
                  <a:pt x="2500149" y="168723"/>
                </a:cubicBezTo>
                <a:lnTo>
                  <a:pt x="2504776" y="171455"/>
                </a:lnTo>
                <a:lnTo>
                  <a:pt x="2507358" y="177677"/>
                </a:lnTo>
                <a:lnTo>
                  <a:pt x="2518847" y="180936"/>
                </a:lnTo>
                <a:lnTo>
                  <a:pt x="2528864" y="188517"/>
                </a:lnTo>
                <a:cubicBezTo>
                  <a:pt x="2656589" y="189245"/>
                  <a:pt x="2818894" y="267460"/>
                  <a:pt x="2938613" y="248764"/>
                </a:cubicBezTo>
                <a:lnTo>
                  <a:pt x="3132513" y="229282"/>
                </a:lnTo>
                <a:cubicBezTo>
                  <a:pt x="3153391" y="218737"/>
                  <a:pt x="3187482" y="219423"/>
                  <a:pt x="3208657" y="230814"/>
                </a:cubicBezTo>
                <a:cubicBezTo>
                  <a:pt x="3212298" y="232773"/>
                  <a:pt x="3215412" y="234983"/>
                  <a:pt x="3217904" y="237375"/>
                </a:cubicBezTo>
                <a:cubicBezTo>
                  <a:pt x="3279351" y="212726"/>
                  <a:pt x="3298012" y="233121"/>
                  <a:pt x="3330150" y="214762"/>
                </a:cubicBezTo>
                <a:cubicBezTo>
                  <a:pt x="3405531" y="217422"/>
                  <a:pt x="3451160" y="247861"/>
                  <a:pt x="3480527" y="231960"/>
                </a:cubicBezTo>
                <a:cubicBezTo>
                  <a:pt x="3516075" y="238991"/>
                  <a:pt x="3553819" y="269164"/>
                  <a:pt x="3591806" y="253003"/>
                </a:cubicBezTo>
                <a:cubicBezTo>
                  <a:pt x="3586673" y="270421"/>
                  <a:pt x="3640034" y="246868"/>
                  <a:pt x="3655143" y="261318"/>
                </a:cubicBezTo>
                <a:cubicBezTo>
                  <a:pt x="3664868" y="273371"/>
                  <a:pt x="3683329" y="269035"/>
                  <a:pt x="3700191" y="271235"/>
                </a:cubicBezTo>
                <a:cubicBezTo>
                  <a:pt x="3717097" y="282363"/>
                  <a:pt x="3796016" y="281812"/>
                  <a:pt x="3820459" y="275675"/>
                </a:cubicBezTo>
                <a:cubicBezTo>
                  <a:pt x="3885463" y="250791"/>
                  <a:pt x="3969506" y="292904"/>
                  <a:pt x="4022158" y="274341"/>
                </a:cubicBezTo>
                <a:cubicBezTo>
                  <a:pt x="4084571" y="269096"/>
                  <a:pt x="4119856" y="297968"/>
                  <a:pt x="4164508" y="309117"/>
                </a:cubicBezTo>
                <a:cubicBezTo>
                  <a:pt x="4171915" y="271244"/>
                  <a:pt x="4260667" y="326583"/>
                  <a:pt x="4246843" y="292417"/>
                </a:cubicBezTo>
                <a:cubicBezTo>
                  <a:pt x="4309458" y="301142"/>
                  <a:pt x="4279869" y="266331"/>
                  <a:pt x="4337133" y="304707"/>
                </a:cubicBezTo>
                <a:cubicBezTo>
                  <a:pt x="4450694" y="292933"/>
                  <a:pt x="4593547" y="330375"/>
                  <a:pt x="4696109" y="300060"/>
                </a:cubicBezTo>
                <a:lnTo>
                  <a:pt x="4928090" y="291457"/>
                </a:lnTo>
                <a:lnTo>
                  <a:pt x="4960316" y="287841"/>
                </a:lnTo>
                <a:cubicBezTo>
                  <a:pt x="4960491" y="287029"/>
                  <a:pt x="4960665" y="286217"/>
                  <a:pt x="4960840" y="285406"/>
                </a:cubicBezTo>
                <a:cubicBezTo>
                  <a:pt x="4962018" y="283892"/>
                  <a:pt x="4963691" y="283924"/>
                  <a:pt x="4965958" y="284802"/>
                </a:cubicBezTo>
                <a:lnTo>
                  <a:pt x="4969785" y="286778"/>
                </a:lnTo>
                <a:lnTo>
                  <a:pt x="4975889" y="286093"/>
                </a:lnTo>
                <a:lnTo>
                  <a:pt x="4992382" y="284871"/>
                </a:lnTo>
                <a:lnTo>
                  <a:pt x="4999094" y="280499"/>
                </a:lnTo>
                <a:lnTo>
                  <a:pt x="5080965" y="282208"/>
                </a:lnTo>
                <a:lnTo>
                  <a:pt x="5105166" y="276473"/>
                </a:lnTo>
                <a:cubicBezTo>
                  <a:pt x="5127226" y="271982"/>
                  <a:pt x="5148953" y="270367"/>
                  <a:pt x="5168054" y="280137"/>
                </a:cubicBezTo>
                <a:cubicBezTo>
                  <a:pt x="5166431" y="262533"/>
                  <a:pt x="5219894" y="290815"/>
                  <a:pt x="5239940" y="278079"/>
                </a:cubicBezTo>
                <a:cubicBezTo>
                  <a:pt x="5253484" y="267178"/>
                  <a:pt x="5272860" y="273220"/>
                  <a:pt x="5291998" y="272685"/>
                </a:cubicBezTo>
                <a:cubicBezTo>
                  <a:pt x="5313255" y="263383"/>
                  <a:pt x="5400292" y="271538"/>
                  <a:pt x="5425861" y="279926"/>
                </a:cubicBezTo>
                <a:cubicBezTo>
                  <a:pt x="5491875" y="310639"/>
                  <a:pt x="5594484" y="277380"/>
                  <a:pt x="5648321" y="300693"/>
                </a:cubicBezTo>
                <a:cubicBezTo>
                  <a:pt x="5665248" y="303486"/>
                  <a:pt x="5680800" y="304021"/>
                  <a:pt x="5695414" y="303150"/>
                </a:cubicBezTo>
                <a:lnTo>
                  <a:pt x="5743064" y="289335"/>
                </a:lnTo>
                <a:lnTo>
                  <a:pt x="5768797" y="289436"/>
                </a:lnTo>
                <a:lnTo>
                  <a:pt x="5775419" y="287831"/>
                </a:lnTo>
                <a:cubicBezTo>
                  <a:pt x="5788059" y="284732"/>
                  <a:pt x="5800646" y="281926"/>
                  <a:pt x="5813624" y="280263"/>
                </a:cubicBezTo>
                <a:cubicBezTo>
                  <a:pt x="5812999" y="318182"/>
                  <a:pt x="5923892" y="272386"/>
                  <a:pt x="5900676" y="304615"/>
                </a:cubicBezTo>
                <a:cubicBezTo>
                  <a:pt x="5954067" y="302717"/>
                  <a:pt x="5944477" y="319870"/>
                  <a:pt x="5966795" y="314993"/>
                </a:cubicBezTo>
                <a:lnTo>
                  <a:pt x="5972463" y="313217"/>
                </a:lnTo>
                <a:lnTo>
                  <a:pt x="5977754" y="307726"/>
                </a:lnTo>
                <a:lnTo>
                  <a:pt x="5990232" y="306694"/>
                </a:lnTo>
                <a:lnTo>
                  <a:pt x="6003260" y="301250"/>
                </a:lnTo>
                <a:cubicBezTo>
                  <a:pt x="6125949" y="323771"/>
                  <a:pt x="6292426" y="300774"/>
                  <a:pt x="6398655" y="340447"/>
                </a:cubicBezTo>
                <a:lnTo>
                  <a:pt x="6477250" y="370643"/>
                </a:lnTo>
                <a:cubicBezTo>
                  <a:pt x="6518147" y="382960"/>
                  <a:pt x="6560561" y="347277"/>
                  <a:pt x="6599996" y="371929"/>
                </a:cubicBezTo>
                <a:cubicBezTo>
                  <a:pt x="6615225" y="385828"/>
                  <a:pt x="6648193" y="391366"/>
                  <a:pt x="6673632" y="384303"/>
                </a:cubicBezTo>
                <a:cubicBezTo>
                  <a:pt x="6678009" y="383088"/>
                  <a:pt x="6681993" y="381536"/>
                  <a:pt x="6685461" y="379698"/>
                </a:cubicBezTo>
                <a:cubicBezTo>
                  <a:pt x="6733172" y="414481"/>
                  <a:pt x="6760278" y="398336"/>
                  <a:pt x="6782761" y="421766"/>
                </a:cubicBezTo>
                <a:cubicBezTo>
                  <a:pt x="6856177" y="432921"/>
                  <a:pt x="6913662" y="412056"/>
                  <a:pt x="6934599" y="432626"/>
                </a:cubicBezTo>
                <a:cubicBezTo>
                  <a:pt x="6971837" y="432351"/>
                  <a:pt x="7021650" y="410307"/>
                  <a:pt x="7050728" y="432695"/>
                </a:cubicBezTo>
                <a:cubicBezTo>
                  <a:pt x="7053692" y="415076"/>
                  <a:pt x="7094152" y="447339"/>
                  <a:pt x="7115167" y="436243"/>
                </a:cubicBezTo>
                <a:cubicBezTo>
                  <a:pt x="7129937" y="426464"/>
                  <a:pt x="7145660" y="433973"/>
                  <a:pt x="7162809" y="434931"/>
                </a:cubicBezTo>
                <a:cubicBezTo>
                  <a:pt x="7184039" y="427343"/>
                  <a:pt x="7259393" y="442217"/>
                  <a:pt x="7280034" y="452539"/>
                </a:cubicBezTo>
                <a:cubicBezTo>
                  <a:pt x="7331046" y="488194"/>
                  <a:pt x="7430616" y="463128"/>
                  <a:pt x="7472654" y="490482"/>
                </a:cubicBezTo>
                <a:cubicBezTo>
                  <a:pt x="7541994" y="500728"/>
                  <a:pt x="7643498" y="509315"/>
                  <a:pt x="7696080" y="514010"/>
                </a:cubicBezTo>
                <a:cubicBezTo>
                  <a:pt x="7760013" y="517032"/>
                  <a:pt x="7715914" y="545003"/>
                  <a:pt x="7788139" y="518649"/>
                </a:cubicBezTo>
                <a:cubicBezTo>
                  <a:pt x="7891601" y="550571"/>
                  <a:pt x="8143222" y="510864"/>
                  <a:pt x="8227756" y="558548"/>
                </a:cubicBezTo>
                <a:cubicBezTo>
                  <a:pt x="8317876" y="569251"/>
                  <a:pt x="8261697" y="569546"/>
                  <a:pt x="8328859" y="582867"/>
                </a:cubicBezTo>
                <a:cubicBezTo>
                  <a:pt x="8336976" y="627379"/>
                  <a:pt x="8495085" y="643261"/>
                  <a:pt x="8532898" y="668282"/>
                </a:cubicBezTo>
                <a:cubicBezTo>
                  <a:pt x="8626867" y="678146"/>
                  <a:pt x="8698118" y="715603"/>
                  <a:pt x="8792925" y="701900"/>
                </a:cubicBezTo>
                <a:cubicBezTo>
                  <a:pt x="8796856" y="707882"/>
                  <a:pt x="8802564" y="712918"/>
                  <a:pt x="8809491" y="717262"/>
                </a:cubicBezTo>
                <a:lnTo>
                  <a:pt x="8814066" y="719410"/>
                </a:lnTo>
                <a:lnTo>
                  <a:pt x="8815751" y="718686"/>
                </a:lnTo>
                <a:cubicBezTo>
                  <a:pt x="8822134" y="717141"/>
                  <a:pt x="8829906" y="716502"/>
                  <a:pt x="8840540" y="717083"/>
                </a:cubicBezTo>
                <a:cubicBezTo>
                  <a:pt x="8844566" y="676948"/>
                  <a:pt x="8862586" y="704813"/>
                  <a:pt x="8897062" y="697553"/>
                </a:cubicBezTo>
                <a:cubicBezTo>
                  <a:pt x="8926967" y="693826"/>
                  <a:pt x="8941387" y="680067"/>
                  <a:pt x="8965922" y="672885"/>
                </a:cubicBezTo>
                <a:cubicBezTo>
                  <a:pt x="8985861" y="668208"/>
                  <a:pt x="8990451" y="680326"/>
                  <a:pt x="9016694" y="669496"/>
                </a:cubicBezTo>
                <a:cubicBezTo>
                  <a:pt x="9064226" y="680468"/>
                  <a:pt x="9102961" y="653230"/>
                  <a:pt x="9139695" y="648174"/>
                </a:cubicBezTo>
                <a:cubicBezTo>
                  <a:pt x="9151373" y="649226"/>
                  <a:pt x="9186538" y="645057"/>
                  <a:pt x="9219129" y="639013"/>
                </a:cubicBezTo>
                <a:lnTo>
                  <a:pt x="9221354" y="638501"/>
                </a:lnTo>
                <a:lnTo>
                  <a:pt x="9237592" y="642494"/>
                </a:lnTo>
                <a:cubicBezTo>
                  <a:pt x="9241555" y="644212"/>
                  <a:pt x="9242210" y="646204"/>
                  <a:pt x="9236570" y="648762"/>
                </a:cubicBezTo>
                <a:cubicBezTo>
                  <a:pt x="9241114" y="652055"/>
                  <a:pt x="9245782" y="653517"/>
                  <a:pt x="9250521" y="654041"/>
                </a:cubicBezTo>
                <a:cubicBezTo>
                  <a:pt x="9259996" y="655089"/>
                  <a:pt x="9269753" y="652386"/>
                  <a:pt x="9279357" y="653083"/>
                </a:cubicBezTo>
                <a:lnTo>
                  <a:pt x="9289731" y="656356"/>
                </a:lnTo>
                <a:lnTo>
                  <a:pt x="9293723" y="656237"/>
                </a:lnTo>
                <a:lnTo>
                  <a:pt x="9303097" y="656723"/>
                </a:lnTo>
                <a:lnTo>
                  <a:pt x="9302251" y="652725"/>
                </a:lnTo>
                <a:cubicBezTo>
                  <a:pt x="9300561" y="648869"/>
                  <a:pt x="9299408" y="644676"/>
                  <a:pt x="9314122" y="645860"/>
                </a:cubicBezTo>
                <a:cubicBezTo>
                  <a:pt x="9344433" y="650204"/>
                  <a:pt x="9356229" y="634440"/>
                  <a:pt x="9367772" y="650683"/>
                </a:cubicBezTo>
                <a:lnTo>
                  <a:pt x="9370291" y="655264"/>
                </a:lnTo>
                <a:lnTo>
                  <a:pt x="9377007" y="656308"/>
                </a:lnTo>
                <a:cubicBezTo>
                  <a:pt x="9380660" y="656340"/>
                  <a:pt x="9382824" y="655350"/>
                  <a:pt x="9382497" y="652427"/>
                </a:cubicBezTo>
                <a:cubicBezTo>
                  <a:pt x="9410043" y="665739"/>
                  <a:pt x="9444726" y="648939"/>
                  <a:pt x="9474013" y="647005"/>
                </a:cubicBezTo>
                <a:cubicBezTo>
                  <a:pt x="9494765" y="659508"/>
                  <a:pt x="9535746" y="643122"/>
                  <a:pt x="9595899" y="646979"/>
                </a:cubicBezTo>
                <a:cubicBezTo>
                  <a:pt x="9618462" y="661284"/>
                  <a:pt x="9636478" y="649421"/>
                  <a:pt x="9681269" y="669984"/>
                </a:cubicBezTo>
                <a:cubicBezTo>
                  <a:pt x="9683619" y="668616"/>
                  <a:pt x="9686437" y="667412"/>
                  <a:pt x="9689635" y="666408"/>
                </a:cubicBezTo>
                <a:cubicBezTo>
                  <a:pt x="9708219" y="660578"/>
                  <a:pt x="9735343" y="662659"/>
                  <a:pt x="9750215" y="671056"/>
                </a:cubicBezTo>
                <a:cubicBezTo>
                  <a:pt x="9822560" y="699676"/>
                  <a:pt x="9892985" y="704863"/>
                  <a:pt x="9957974" y="715080"/>
                </a:cubicBezTo>
                <a:cubicBezTo>
                  <a:pt x="10031995" y="724171"/>
                  <a:pt x="9987651" y="694466"/>
                  <a:pt x="10076482" y="723397"/>
                </a:cubicBezTo>
                <a:cubicBezTo>
                  <a:pt x="10088264" y="715403"/>
                  <a:pt x="10100170" y="715974"/>
                  <a:pt x="10119263" y="721877"/>
                </a:cubicBezTo>
                <a:cubicBezTo>
                  <a:pt x="10155360" y="725633"/>
                  <a:pt x="10156886" y="703170"/>
                  <a:pt x="10190893" y="719606"/>
                </a:cubicBezTo>
                <a:cubicBezTo>
                  <a:pt x="10186651" y="707114"/>
                  <a:pt x="10260542" y="720706"/>
                  <a:pt x="10246203" y="706893"/>
                </a:cubicBezTo>
                <a:cubicBezTo>
                  <a:pt x="10271921" y="697978"/>
                  <a:pt x="10280122" y="716866"/>
                  <a:pt x="10305396" y="709359"/>
                </a:cubicBezTo>
                <a:cubicBezTo>
                  <a:pt x="10332266" y="709354"/>
                  <a:pt x="10287753" y="720864"/>
                  <a:pt x="10316856" y="724179"/>
                </a:cubicBezTo>
                <a:cubicBezTo>
                  <a:pt x="10352558" y="726042"/>
                  <a:pt x="10348261" y="747938"/>
                  <a:pt x="10380919" y="722193"/>
                </a:cubicBezTo>
                <a:cubicBezTo>
                  <a:pt x="10416787" y="731946"/>
                  <a:pt x="10426384" y="719959"/>
                  <a:pt x="10478351" y="717620"/>
                </a:cubicBezTo>
                <a:cubicBezTo>
                  <a:pt x="10498311" y="726260"/>
                  <a:pt x="10516018" y="724144"/>
                  <a:pt x="10533954" y="718660"/>
                </a:cubicBezTo>
                <a:cubicBezTo>
                  <a:pt x="10583102" y="724237"/>
                  <a:pt x="10630104" y="717410"/>
                  <a:pt x="10686474" y="717507"/>
                </a:cubicBezTo>
                <a:cubicBezTo>
                  <a:pt x="10745160" y="730015"/>
                  <a:pt x="10779502" y="713124"/>
                  <a:pt x="10839729" y="713306"/>
                </a:cubicBezTo>
                <a:cubicBezTo>
                  <a:pt x="10895292" y="735596"/>
                  <a:pt x="10883335" y="689293"/>
                  <a:pt x="10933271" y="693628"/>
                </a:cubicBezTo>
                <a:cubicBezTo>
                  <a:pt x="11011861" y="715600"/>
                  <a:pt x="10933941" y="678563"/>
                  <a:pt x="11058950" y="692031"/>
                </a:cubicBezTo>
                <a:cubicBezTo>
                  <a:pt x="11065574" y="695312"/>
                  <a:pt x="11081347" y="693264"/>
                  <a:pt x="11080388" y="689245"/>
                </a:cubicBezTo>
                <a:cubicBezTo>
                  <a:pt x="11088176" y="690921"/>
                  <a:pt x="11106032" y="699551"/>
                  <a:pt x="11108911" y="693363"/>
                </a:cubicBezTo>
                <a:cubicBezTo>
                  <a:pt x="11149149" y="694912"/>
                  <a:pt x="11188483" y="700869"/>
                  <a:pt x="11223119" y="710661"/>
                </a:cubicBezTo>
                <a:cubicBezTo>
                  <a:pt x="11302059" y="704266"/>
                  <a:pt x="11255617" y="731239"/>
                  <a:pt x="11311983" y="731410"/>
                </a:cubicBezTo>
                <a:cubicBezTo>
                  <a:pt x="11358665" y="721567"/>
                  <a:pt x="11373894" y="732638"/>
                  <a:pt x="11426940" y="727340"/>
                </a:cubicBezTo>
                <a:cubicBezTo>
                  <a:pt x="11441993" y="748767"/>
                  <a:pt x="11476074" y="727962"/>
                  <a:pt x="11495624" y="734858"/>
                </a:cubicBezTo>
                <a:cubicBezTo>
                  <a:pt x="11530841" y="712823"/>
                  <a:pt x="11572173" y="761025"/>
                  <a:pt x="11605975" y="762433"/>
                </a:cubicBezTo>
                <a:cubicBezTo>
                  <a:pt x="11663316" y="761143"/>
                  <a:pt x="11727635" y="739871"/>
                  <a:pt x="11756134" y="765012"/>
                </a:cubicBezTo>
                <a:cubicBezTo>
                  <a:pt x="11761348" y="755468"/>
                  <a:pt x="11757526" y="741943"/>
                  <a:pt x="11789788" y="745316"/>
                </a:cubicBezTo>
                <a:cubicBezTo>
                  <a:pt x="11803253" y="740995"/>
                  <a:pt x="11807074" y="726138"/>
                  <a:pt x="11832833" y="734720"/>
                </a:cubicBezTo>
                <a:cubicBezTo>
                  <a:pt x="11798846" y="746443"/>
                  <a:pt x="11852821" y="750721"/>
                  <a:pt x="11846338" y="765994"/>
                </a:cubicBezTo>
                <a:cubicBezTo>
                  <a:pt x="11885947" y="777555"/>
                  <a:pt x="11979991" y="768560"/>
                  <a:pt x="11972492" y="796180"/>
                </a:cubicBezTo>
                <a:cubicBezTo>
                  <a:pt x="11982931" y="813135"/>
                  <a:pt x="12037186" y="790090"/>
                  <a:pt x="12035979" y="807835"/>
                </a:cubicBezTo>
                <a:cubicBezTo>
                  <a:pt x="12059694" y="797410"/>
                  <a:pt x="12098516" y="817951"/>
                  <a:pt x="12135850" y="819056"/>
                </a:cubicBezTo>
                <a:cubicBezTo>
                  <a:pt x="12142309" y="827359"/>
                  <a:pt x="12150917" y="827343"/>
                  <a:pt x="12166092" y="823695"/>
                </a:cubicBezTo>
                <a:lnTo>
                  <a:pt x="12190645" y="826863"/>
                </a:lnTo>
                <a:lnTo>
                  <a:pt x="12192000" y="880762"/>
                </a:lnTo>
                <a:lnTo>
                  <a:pt x="12192000" y="2685062"/>
                </a:lnTo>
                <a:lnTo>
                  <a:pt x="0" y="2685062"/>
                </a:lnTo>
                <a:lnTo>
                  <a:pt x="0" y="283917"/>
                </a:lnTo>
                <a:lnTo>
                  <a:pt x="44213" y="302297"/>
                </a:lnTo>
                <a:cubicBezTo>
                  <a:pt x="57125" y="321111"/>
                  <a:pt x="151150" y="310991"/>
                  <a:pt x="172465" y="314866"/>
                </a:cubicBezTo>
                <a:cubicBezTo>
                  <a:pt x="201883" y="307918"/>
                  <a:pt x="192551" y="309357"/>
                  <a:pt x="223361" y="304828"/>
                </a:cubicBezTo>
                <a:cubicBezTo>
                  <a:pt x="235273" y="283233"/>
                  <a:pt x="290082" y="292239"/>
                  <a:pt x="320595" y="288341"/>
                </a:cubicBezTo>
                <a:cubicBezTo>
                  <a:pt x="326821" y="269140"/>
                  <a:pt x="347105" y="264031"/>
                  <a:pt x="401087" y="246745"/>
                </a:cubicBezTo>
                <a:cubicBezTo>
                  <a:pt x="407068" y="225028"/>
                  <a:pt x="475269" y="251137"/>
                  <a:pt x="495839" y="217305"/>
                </a:cubicBezTo>
                <a:cubicBezTo>
                  <a:pt x="499633" y="218429"/>
                  <a:pt x="503698" y="219260"/>
                  <a:pt x="507910" y="219773"/>
                </a:cubicBezTo>
                <a:cubicBezTo>
                  <a:pt x="532375" y="222751"/>
                  <a:pt x="556339" y="214552"/>
                  <a:pt x="561428" y="201460"/>
                </a:cubicBezTo>
                <a:cubicBezTo>
                  <a:pt x="599747" y="152259"/>
                  <a:pt x="661201" y="177254"/>
                  <a:pt x="712813" y="151411"/>
                </a:cubicBezTo>
                <a:cubicBezTo>
                  <a:pt x="774420" y="124993"/>
                  <a:pt x="765426" y="123535"/>
                  <a:pt x="819366" y="70479"/>
                </a:cubicBezTo>
                <a:cubicBezTo>
                  <a:pt x="839647" y="77460"/>
                  <a:pt x="850544" y="74267"/>
                  <a:pt x="862489" y="63238"/>
                </a:cubicBezTo>
                <a:cubicBezTo>
                  <a:pt x="893284" y="51157"/>
                  <a:pt x="919686" y="77447"/>
                  <a:pt x="934387" y="50788"/>
                </a:cubicBezTo>
                <a:cubicBezTo>
                  <a:pt x="936825" y="54711"/>
                  <a:pt x="942184" y="55671"/>
                  <a:pt x="948874" y="55208"/>
                </a:cubicBezTo>
                <a:lnTo>
                  <a:pt x="955237" y="54040"/>
                </a:lnTo>
                <a:lnTo>
                  <a:pt x="955886" y="54325"/>
                </a:lnTo>
                <a:lnTo>
                  <a:pt x="957239" y="53673"/>
                </a:lnTo>
                <a:lnTo>
                  <a:pt x="971343" y="51086"/>
                </a:lnTo>
                <a:cubicBezTo>
                  <a:pt x="986863" y="47540"/>
                  <a:pt x="1001346" y="44460"/>
                  <a:pt x="1002063" y="54158"/>
                </a:cubicBezTo>
                <a:cubicBezTo>
                  <a:pt x="1010763" y="55438"/>
                  <a:pt x="1016476" y="54893"/>
                  <a:pt x="1020663" y="53408"/>
                </a:cubicBezTo>
                <a:cubicBezTo>
                  <a:pt x="1029036" y="50440"/>
                  <a:pt x="1031306" y="43717"/>
                  <a:pt x="1039181" y="40356"/>
                </a:cubicBezTo>
                <a:lnTo>
                  <a:pt x="1051914" y="39166"/>
                </a:lnTo>
                <a:lnTo>
                  <a:pt x="1054501" y="37372"/>
                </a:lnTo>
                <a:lnTo>
                  <a:pt x="1061859" y="33902"/>
                </a:lnTo>
                <a:lnTo>
                  <a:pt x="1054558" y="30385"/>
                </a:lnTo>
                <a:cubicBezTo>
                  <a:pt x="1046905" y="27358"/>
                  <a:pt x="1128596" y="22367"/>
                  <a:pt x="1140852" y="17327"/>
                </a:cubicBezTo>
                <a:lnTo>
                  <a:pt x="1214144" y="6192"/>
                </a:lnTo>
                <a:lnTo>
                  <a:pt x="1338122" y="27996"/>
                </a:lnTo>
                <a:cubicBezTo>
                  <a:pt x="1367144" y="1801"/>
                  <a:pt x="1432673" y="14019"/>
                  <a:pt x="1462415"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78FFB-8FC1-4A37-9C69-BD9A572C91CB}"/>
              </a:ext>
            </a:extLst>
          </p:cNvPr>
          <p:cNvSpPr>
            <a:spLocks noGrp="1"/>
          </p:cNvSpPr>
          <p:nvPr>
            <p:ph type="title"/>
          </p:nvPr>
        </p:nvSpPr>
        <p:spPr>
          <a:xfrm>
            <a:off x="1618082" y="4779792"/>
            <a:ext cx="8943998" cy="856722"/>
          </a:xfrm>
        </p:spPr>
        <p:txBody>
          <a:bodyPr vert="horz" lIns="91440" tIns="45720" rIns="91440" bIns="45720" rtlCol="0" anchor="b">
            <a:normAutofit/>
          </a:bodyPr>
          <a:lstStyle/>
          <a:p>
            <a:r>
              <a:rPr lang="en-US" dirty="0">
                <a:solidFill>
                  <a:schemeClr val="tx1">
                    <a:lumMod val="85000"/>
                    <a:lumOff val="15000"/>
                  </a:schemeClr>
                </a:solidFill>
              </a:rPr>
              <a:t>How to Build a URL</a:t>
            </a:r>
          </a:p>
        </p:txBody>
      </p:sp>
      <p:pic>
        <p:nvPicPr>
          <p:cNvPr id="5" name="Picture 5" descr="Graphical user interface&#10;&#10;Description automatically generated">
            <a:extLst>
              <a:ext uri="{FF2B5EF4-FFF2-40B4-BE49-F238E27FC236}">
                <a16:creationId xmlns:a16="http://schemas.microsoft.com/office/drawing/2014/main" id="{4B69FFE1-6822-4E78-AB9F-153FE68A914E}"/>
              </a:ext>
            </a:extLst>
          </p:cNvPr>
          <p:cNvPicPr>
            <a:picLocks noChangeAspect="1"/>
          </p:cNvPicPr>
          <p:nvPr/>
        </p:nvPicPr>
        <p:blipFill>
          <a:blip r:embed="rId3"/>
          <a:stretch>
            <a:fillRect/>
          </a:stretch>
        </p:blipFill>
        <p:spPr>
          <a:xfrm>
            <a:off x="8351180" y="1960879"/>
            <a:ext cx="3027384" cy="908215"/>
          </a:xfrm>
          <a:prstGeom prst="rect">
            <a:avLst/>
          </a:prstGeom>
        </p:spPr>
      </p:pic>
      <p:pic>
        <p:nvPicPr>
          <p:cNvPr id="6" name="Picture 6">
            <a:extLst>
              <a:ext uri="{FF2B5EF4-FFF2-40B4-BE49-F238E27FC236}">
                <a16:creationId xmlns:a16="http://schemas.microsoft.com/office/drawing/2014/main" id="{A32AD0C7-2ECD-42D4-B214-76E0A6A098E6}"/>
              </a:ext>
            </a:extLst>
          </p:cNvPr>
          <p:cNvPicPr>
            <a:picLocks noChangeAspect="1"/>
          </p:cNvPicPr>
          <p:nvPr/>
        </p:nvPicPr>
        <p:blipFill>
          <a:blip r:embed="rId4"/>
          <a:stretch>
            <a:fillRect/>
          </a:stretch>
        </p:blipFill>
        <p:spPr>
          <a:xfrm>
            <a:off x="991740" y="1911804"/>
            <a:ext cx="3026664" cy="100636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E4E73810-4088-4295-BA5B-FF64EFAC4A41}"/>
              </a:ext>
            </a:extLst>
          </p:cNvPr>
          <p:cNvPicPr>
            <a:picLocks noChangeAspect="1"/>
          </p:cNvPicPr>
          <p:nvPr/>
        </p:nvPicPr>
        <p:blipFill>
          <a:blip r:embed="rId5"/>
          <a:stretch>
            <a:fillRect/>
          </a:stretch>
        </p:blipFill>
        <p:spPr>
          <a:xfrm>
            <a:off x="4584282" y="1967798"/>
            <a:ext cx="3026664" cy="923132"/>
          </a:xfrm>
          <a:prstGeom prst="rect">
            <a:avLst/>
          </a:prstGeom>
        </p:spPr>
      </p:pic>
    </p:spTree>
    <p:extLst>
      <p:ext uri="{BB962C8B-B14F-4D97-AF65-F5344CB8AC3E}">
        <p14:creationId xmlns:p14="http://schemas.microsoft.com/office/powerpoint/2010/main" val="43197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EB616BFF-B9FE-4061-A22E-B1FB2C4BB93D}"/>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Links/URLs</a:t>
            </a:r>
          </a:p>
        </p:txBody>
      </p:sp>
      <p:pic>
        <p:nvPicPr>
          <p:cNvPr id="3" name="Picture 3" descr="Graphical user interface, text, application&#10;&#10;Description automatically generated">
            <a:extLst>
              <a:ext uri="{FF2B5EF4-FFF2-40B4-BE49-F238E27FC236}">
                <a16:creationId xmlns:a16="http://schemas.microsoft.com/office/drawing/2014/main" id="{ED75D30A-BD0C-4739-BE8C-30A7F41C0321}"/>
              </a:ext>
            </a:extLst>
          </p:cNvPr>
          <p:cNvPicPr>
            <a:picLocks noChangeAspect="1"/>
          </p:cNvPicPr>
          <p:nvPr/>
        </p:nvPicPr>
        <p:blipFill>
          <a:blip r:embed="rId3"/>
          <a:stretch>
            <a:fillRect/>
          </a:stretch>
        </p:blipFill>
        <p:spPr>
          <a:xfrm>
            <a:off x="460076" y="1795205"/>
            <a:ext cx="5748717" cy="3644688"/>
          </a:xfrm>
          <a:prstGeom prst="rect">
            <a:avLst/>
          </a:prstGeom>
        </p:spPr>
      </p:pic>
      <p:pic>
        <p:nvPicPr>
          <p:cNvPr id="4" name="Picture 4" descr="Diagram&#10;&#10;Description automatically generated">
            <a:extLst>
              <a:ext uri="{FF2B5EF4-FFF2-40B4-BE49-F238E27FC236}">
                <a16:creationId xmlns:a16="http://schemas.microsoft.com/office/drawing/2014/main" id="{A7900E59-234C-404C-A103-DF293C50DAB7}"/>
              </a:ext>
            </a:extLst>
          </p:cNvPr>
          <p:cNvPicPr>
            <a:picLocks noChangeAspect="1"/>
          </p:cNvPicPr>
          <p:nvPr/>
        </p:nvPicPr>
        <p:blipFill rotWithShape="1">
          <a:blip r:embed="rId4"/>
          <a:srcRect l="8772" t="16346" r="48120" b="60096"/>
          <a:stretch/>
        </p:blipFill>
        <p:spPr>
          <a:xfrm>
            <a:off x="6678609" y="3325559"/>
            <a:ext cx="4483510" cy="1274094"/>
          </a:xfrm>
          <a:prstGeom prst="rect">
            <a:avLst/>
          </a:prstGeom>
        </p:spPr>
      </p:pic>
      <p:sp>
        <p:nvSpPr>
          <p:cNvPr id="21" name="Freeform: Shape 20">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31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484458-512A-490F-B590-54C57065A3A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Immediate Action</a:t>
            </a:r>
          </a:p>
        </p:txBody>
      </p:sp>
      <p:pic>
        <p:nvPicPr>
          <p:cNvPr id="3" name="Picture 3" descr="Graphical user interface, text, application, Word, email&#10;&#10;Description automatically generated">
            <a:extLst>
              <a:ext uri="{FF2B5EF4-FFF2-40B4-BE49-F238E27FC236}">
                <a16:creationId xmlns:a16="http://schemas.microsoft.com/office/drawing/2014/main" id="{81F869DF-49C7-43B8-BA30-DD3FD0121A43}"/>
              </a:ext>
            </a:extLst>
          </p:cNvPr>
          <p:cNvPicPr>
            <a:picLocks noChangeAspect="1"/>
          </p:cNvPicPr>
          <p:nvPr/>
        </p:nvPicPr>
        <p:blipFill>
          <a:blip r:embed="rId3"/>
          <a:stretch>
            <a:fillRect/>
          </a:stretch>
        </p:blipFill>
        <p:spPr>
          <a:xfrm>
            <a:off x="6084918" y="578738"/>
            <a:ext cx="5330315" cy="5670549"/>
          </a:xfrm>
          <a:prstGeom prst="rect">
            <a:avLst/>
          </a:prstGeom>
        </p:spPr>
      </p:pic>
    </p:spTree>
    <p:extLst>
      <p:ext uri="{BB962C8B-B14F-4D97-AF65-F5344CB8AC3E}">
        <p14:creationId xmlns:p14="http://schemas.microsoft.com/office/powerpoint/2010/main" val="211631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B9EC6A-4EA1-4E54-AFC3-38D94399F9A4}"/>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Downloads/Documents</a:t>
            </a:r>
          </a:p>
        </p:txBody>
      </p:sp>
      <p:pic>
        <p:nvPicPr>
          <p:cNvPr id="3" name="Picture 3" descr="Graphical user interface, text, application, email&#10;&#10;Description automatically generated">
            <a:extLst>
              <a:ext uri="{FF2B5EF4-FFF2-40B4-BE49-F238E27FC236}">
                <a16:creationId xmlns:a16="http://schemas.microsoft.com/office/drawing/2014/main" id="{40A203A3-1F50-410D-B5B8-002A765A48F0}"/>
              </a:ext>
            </a:extLst>
          </p:cNvPr>
          <p:cNvPicPr>
            <a:picLocks noChangeAspect="1"/>
          </p:cNvPicPr>
          <p:nvPr/>
        </p:nvPicPr>
        <p:blipFill>
          <a:blip r:embed="rId3"/>
          <a:stretch>
            <a:fillRect/>
          </a:stretch>
        </p:blipFill>
        <p:spPr>
          <a:xfrm>
            <a:off x="1781152" y="2354239"/>
            <a:ext cx="8629695" cy="3948085"/>
          </a:xfrm>
          <a:prstGeom prst="rect">
            <a:avLst/>
          </a:prstGeom>
        </p:spPr>
      </p:pic>
    </p:spTree>
    <p:extLst>
      <p:ext uri="{BB962C8B-B14F-4D97-AF65-F5344CB8AC3E}">
        <p14:creationId xmlns:p14="http://schemas.microsoft.com/office/powerpoint/2010/main" val="222305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3DBFA52-0236-49CA-BADE-C098F03BF1F1}"/>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Grammar</a:t>
            </a:r>
          </a:p>
        </p:txBody>
      </p:sp>
      <p:pic>
        <p:nvPicPr>
          <p:cNvPr id="3" name="Picture 3" descr="Graphical user interface, text, application&#10;&#10;Description automatically generated">
            <a:extLst>
              <a:ext uri="{FF2B5EF4-FFF2-40B4-BE49-F238E27FC236}">
                <a16:creationId xmlns:a16="http://schemas.microsoft.com/office/drawing/2014/main" id="{992C0B76-44F3-4217-AF96-0F4B92A527F8}"/>
              </a:ext>
            </a:extLst>
          </p:cNvPr>
          <p:cNvPicPr>
            <a:picLocks noChangeAspect="1"/>
          </p:cNvPicPr>
          <p:nvPr/>
        </p:nvPicPr>
        <p:blipFill>
          <a:blip r:embed="rId3"/>
          <a:stretch>
            <a:fillRect/>
          </a:stretch>
        </p:blipFill>
        <p:spPr>
          <a:xfrm>
            <a:off x="2800712" y="879320"/>
            <a:ext cx="8490888" cy="5321455"/>
          </a:xfrm>
          <a:prstGeom prst="rect">
            <a:avLst/>
          </a:prstGeom>
        </p:spPr>
      </p:pic>
      <p:sp>
        <p:nvSpPr>
          <p:cNvPr id="12" name="Freeform: Shape 1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38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D1B568-4EB4-4A0C-99F3-DD25E750035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Text Messages</a:t>
            </a:r>
          </a:p>
        </p:txBody>
      </p:sp>
      <p:pic>
        <p:nvPicPr>
          <p:cNvPr id="3" name="Picture 3" descr="Graphical user interface, text, application, chat or text message&#10;&#10;Description automatically generated">
            <a:extLst>
              <a:ext uri="{FF2B5EF4-FFF2-40B4-BE49-F238E27FC236}">
                <a16:creationId xmlns:a16="http://schemas.microsoft.com/office/drawing/2014/main" id="{4188AE3F-702B-48CC-9B0F-540C42E9531E}"/>
              </a:ext>
            </a:extLst>
          </p:cNvPr>
          <p:cNvPicPr>
            <a:picLocks noChangeAspect="1"/>
          </p:cNvPicPr>
          <p:nvPr/>
        </p:nvPicPr>
        <p:blipFill>
          <a:blip r:embed="rId3"/>
          <a:stretch>
            <a:fillRect/>
          </a:stretch>
        </p:blipFill>
        <p:spPr>
          <a:xfrm>
            <a:off x="5895751" y="1059195"/>
            <a:ext cx="5708649" cy="4709635"/>
          </a:xfrm>
          <a:prstGeom prst="rect">
            <a:avLst/>
          </a:prstGeom>
        </p:spPr>
      </p:pic>
    </p:spTree>
    <p:extLst>
      <p:ext uri="{BB962C8B-B14F-4D97-AF65-F5344CB8AC3E}">
        <p14:creationId xmlns:p14="http://schemas.microsoft.com/office/powerpoint/2010/main" val="2621270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6601B2-7394-4E84-A369-DFC21D3DA0E1}"/>
              </a:ext>
            </a:extLst>
          </p:cNvPr>
          <p:cNvSpPr>
            <a:spLocks noGrp="1"/>
          </p:cNvSpPr>
          <p:nvPr>
            <p:ph type="title"/>
          </p:nvPr>
        </p:nvSpPr>
        <p:spPr>
          <a:xfrm>
            <a:off x="965199" y="851517"/>
            <a:ext cx="5130795" cy="1461778"/>
          </a:xfrm>
        </p:spPr>
        <p:txBody>
          <a:bodyPr>
            <a:normAutofit/>
          </a:bodyPr>
          <a:lstStyle/>
          <a:p>
            <a:r>
              <a:rPr lang="en-US" sz="4000">
                <a:cs typeface="Calibri Light"/>
              </a:rPr>
              <a:t>What can YOU do?</a:t>
            </a:r>
            <a:endParaRPr lang="en-US" sz="4000"/>
          </a:p>
        </p:txBody>
      </p:sp>
      <p:sp>
        <p:nvSpPr>
          <p:cNvPr id="19" name="TextBox 18">
            <a:extLst>
              <a:ext uri="{FF2B5EF4-FFF2-40B4-BE49-F238E27FC236}">
                <a16:creationId xmlns:a16="http://schemas.microsoft.com/office/drawing/2014/main" id="{57D8B30D-C6B4-45AD-863D-424A2E83351C}"/>
              </a:ext>
            </a:extLst>
          </p:cNvPr>
          <p:cNvSpPr txBox="1"/>
          <p:nvPr/>
        </p:nvSpPr>
        <p:spPr>
          <a:xfrm>
            <a:off x="5098211" y="4666890"/>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Use Multifactor Authentication</a:t>
            </a:r>
            <a:endParaRPr lang="en-US"/>
          </a:p>
        </p:txBody>
      </p:sp>
      <p:sp>
        <p:nvSpPr>
          <p:cNvPr id="25" name="TextBox 24">
            <a:extLst>
              <a:ext uri="{FF2B5EF4-FFF2-40B4-BE49-F238E27FC236}">
                <a16:creationId xmlns:a16="http://schemas.microsoft.com/office/drawing/2014/main" id="{D21B3547-C411-4E04-B166-FE638508FD3D}"/>
              </a:ext>
            </a:extLst>
          </p:cNvPr>
          <p:cNvSpPr txBox="1"/>
          <p:nvPr/>
        </p:nvSpPr>
        <p:spPr>
          <a:xfrm>
            <a:off x="8849803" y="4536595"/>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Report Suspicious Emails</a:t>
            </a:r>
          </a:p>
        </p:txBody>
      </p:sp>
      <p:sp>
        <p:nvSpPr>
          <p:cNvPr id="33" name="TextBox 32">
            <a:extLst>
              <a:ext uri="{FF2B5EF4-FFF2-40B4-BE49-F238E27FC236}">
                <a16:creationId xmlns:a16="http://schemas.microsoft.com/office/drawing/2014/main" id="{82FC829A-F61A-4746-AA53-0850C5867334}"/>
              </a:ext>
            </a:extLst>
          </p:cNvPr>
          <p:cNvSpPr txBox="1"/>
          <p:nvPr/>
        </p:nvSpPr>
        <p:spPr>
          <a:xfrm>
            <a:off x="1228904" y="4665094"/>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Always be on the lookout</a:t>
            </a:r>
            <a:endParaRPr lang="en-US" sz="2400">
              <a:cs typeface="Calibri"/>
            </a:endParaRPr>
          </a:p>
        </p:txBody>
      </p:sp>
      <p:pic>
        <p:nvPicPr>
          <p:cNvPr id="34" name="Graphic 34" descr="Eye with solid fill">
            <a:extLst>
              <a:ext uri="{FF2B5EF4-FFF2-40B4-BE49-F238E27FC236}">
                <a16:creationId xmlns:a16="http://schemas.microsoft.com/office/drawing/2014/main" id="{ACD3B569-0E3E-4C22-8538-FD67F4419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480" y="2324819"/>
            <a:ext cx="2395267" cy="2352135"/>
          </a:xfrm>
          <a:prstGeom prst="rect">
            <a:avLst/>
          </a:prstGeom>
        </p:spPr>
      </p:pic>
      <p:pic>
        <p:nvPicPr>
          <p:cNvPr id="35" name="Graphic 35" descr="Badge with solid fill">
            <a:extLst>
              <a:ext uri="{FF2B5EF4-FFF2-40B4-BE49-F238E27FC236}">
                <a16:creationId xmlns:a16="http://schemas.microsoft.com/office/drawing/2014/main" id="{1EFC0515-A901-436E-83C6-AF0570E3AE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6234" y="2152290"/>
            <a:ext cx="2438399" cy="2395267"/>
          </a:xfrm>
          <a:prstGeom prst="rect">
            <a:avLst/>
          </a:prstGeom>
        </p:spPr>
      </p:pic>
      <p:pic>
        <p:nvPicPr>
          <p:cNvPr id="36" name="Graphic 36" descr="Email with solid fill">
            <a:extLst>
              <a:ext uri="{FF2B5EF4-FFF2-40B4-BE49-F238E27FC236}">
                <a16:creationId xmlns:a16="http://schemas.microsoft.com/office/drawing/2014/main" id="{553653C0-C4AF-463A-AA14-1F26D78DC1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90007" y="2152291"/>
            <a:ext cx="2050211" cy="2007079"/>
          </a:xfrm>
          <a:prstGeom prst="rect">
            <a:avLst/>
          </a:prstGeom>
        </p:spPr>
      </p:pic>
    </p:spTree>
    <p:extLst>
      <p:ext uri="{BB962C8B-B14F-4D97-AF65-F5344CB8AC3E}">
        <p14:creationId xmlns:p14="http://schemas.microsoft.com/office/powerpoint/2010/main" val="13493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0E6D-5502-4517-BE97-8C77788CBA4D}"/>
              </a:ext>
            </a:extLst>
          </p:cNvPr>
          <p:cNvSpPr>
            <a:spLocks noGrp="1"/>
          </p:cNvSpPr>
          <p:nvPr>
            <p:ph type="title"/>
          </p:nvPr>
        </p:nvSpPr>
        <p:spPr/>
        <p:txBody>
          <a:bodyPr/>
          <a:lstStyle/>
          <a:p>
            <a:r>
              <a:rPr lang="en-US">
                <a:cs typeface="Calibri Light"/>
              </a:rPr>
              <a:t>How to report Phishing/Junk Mail</a:t>
            </a:r>
            <a:endParaRPr lang="en-US"/>
          </a:p>
        </p:txBody>
      </p:sp>
      <p:sp>
        <p:nvSpPr>
          <p:cNvPr id="8" name="Text Placeholder 7">
            <a:extLst>
              <a:ext uri="{FF2B5EF4-FFF2-40B4-BE49-F238E27FC236}">
                <a16:creationId xmlns:a16="http://schemas.microsoft.com/office/drawing/2014/main" id="{EE09241A-5EA8-44CF-B4B8-382591272425}"/>
              </a:ext>
            </a:extLst>
          </p:cNvPr>
          <p:cNvSpPr>
            <a:spLocks noGrp="1"/>
          </p:cNvSpPr>
          <p:nvPr>
            <p:ph type="body" idx="1"/>
          </p:nvPr>
        </p:nvSpPr>
        <p:spPr>
          <a:xfrm>
            <a:off x="825411" y="1379238"/>
            <a:ext cx="5157787" cy="823912"/>
          </a:xfrm>
        </p:spPr>
        <p:txBody>
          <a:bodyPr/>
          <a:lstStyle/>
          <a:p>
            <a:pPr algn="ctr"/>
            <a:r>
              <a:rPr lang="en-US">
                <a:latin typeface="Daytona Condensed Light"/>
                <a:cs typeface="Calibri"/>
              </a:rPr>
              <a:t>Gmail</a:t>
            </a:r>
          </a:p>
        </p:txBody>
      </p:sp>
      <p:pic>
        <p:nvPicPr>
          <p:cNvPr id="4" name="Picture 4" descr="Graphical user interface, application&#10;&#10;Description automatically generated">
            <a:extLst>
              <a:ext uri="{FF2B5EF4-FFF2-40B4-BE49-F238E27FC236}">
                <a16:creationId xmlns:a16="http://schemas.microsoft.com/office/drawing/2014/main" id="{5B43F852-758D-4599-81CE-3956932CBA60}"/>
              </a:ext>
            </a:extLst>
          </p:cNvPr>
          <p:cNvPicPr>
            <a:picLocks noGrp="1" noChangeAspect="1"/>
          </p:cNvPicPr>
          <p:nvPr>
            <p:ph sz="half" idx="2"/>
          </p:nvPr>
        </p:nvPicPr>
        <p:blipFill>
          <a:blip r:embed="rId3"/>
          <a:stretch>
            <a:fillRect/>
          </a:stretch>
        </p:blipFill>
        <p:spPr>
          <a:xfrm>
            <a:off x="2257997" y="2505075"/>
            <a:ext cx="2321368" cy="3684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 Placeholder 8">
            <a:extLst>
              <a:ext uri="{FF2B5EF4-FFF2-40B4-BE49-F238E27FC236}">
                <a16:creationId xmlns:a16="http://schemas.microsoft.com/office/drawing/2014/main" id="{09391DE8-D548-4FE8-80FF-37C216F49529}"/>
              </a:ext>
            </a:extLst>
          </p:cNvPr>
          <p:cNvSpPr>
            <a:spLocks noGrp="1"/>
          </p:cNvSpPr>
          <p:nvPr>
            <p:ph type="body" sz="quarter" idx="3"/>
          </p:nvPr>
        </p:nvSpPr>
        <p:spPr>
          <a:xfrm>
            <a:off x="6172200" y="1436748"/>
            <a:ext cx="5183188" cy="823912"/>
          </a:xfrm>
        </p:spPr>
        <p:txBody>
          <a:bodyPr/>
          <a:lstStyle/>
          <a:p>
            <a:pPr algn="ctr"/>
            <a:r>
              <a:rPr lang="en-US">
                <a:latin typeface="Daytona Condensed Light"/>
                <a:cs typeface="Calibri"/>
              </a:rPr>
              <a:t>Outlook</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F31CD8A0-AEB6-4EA1-BB56-5C19A83032E1}"/>
              </a:ext>
            </a:extLst>
          </p:cNvPr>
          <p:cNvPicPr>
            <a:picLocks noChangeAspect="1"/>
          </p:cNvPicPr>
          <p:nvPr/>
        </p:nvPicPr>
        <p:blipFill>
          <a:blip r:embed="rId4"/>
          <a:stretch>
            <a:fillRect/>
          </a:stretch>
        </p:blipFill>
        <p:spPr>
          <a:xfrm>
            <a:off x="7085253" y="2801698"/>
            <a:ext cx="3355495" cy="26204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C4D043E9-B4CB-48EC-B630-1D64673E9564}"/>
              </a:ext>
            </a:extLst>
          </p:cNvPr>
          <p:cNvSpPr/>
          <p:nvPr/>
        </p:nvSpPr>
        <p:spPr>
          <a:xfrm>
            <a:off x="2430852" y="4479626"/>
            <a:ext cx="1437735" cy="589471"/>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FA85896-95F4-4885-BD9F-BAF7340BDBD4}"/>
              </a:ext>
            </a:extLst>
          </p:cNvPr>
          <p:cNvSpPr/>
          <p:nvPr/>
        </p:nvSpPr>
        <p:spPr>
          <a:xfrm>
            <a:off x="7089116" y="3430078"/>
            <a:ext cx="1797168" cy="1279584"/>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3272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98B9F3E-AAEC-4C9F-B8C2-2C7A6632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A19804F-A10A-425D-BC8A-FFCCFEA41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AF2675FE-7C81-45E3-AE40-C45F0206B4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6591" y="3116277"/>
            <a:ext cx="6958585" cy="2178657"/>
            <a:chOff x="4736591" y="2112954"/>
            <a:chExt cx="6958585" cy="2178657"/>
          </a:xfrm>
        </p:grpSpPr>
        <p:sp>
          <p:nvSpPr>
            <p:cNvPr id="24" name="Freeform: Shape 23">
              <a:extLst>
                <a:ext uri="{FF2B5EF4-FFF2-40B4-BE49-F238E27FC236}">
                  <a16:creationId xmlns:a16="http://schemas.microsoft.com/office/drawing/2014/main" id="{92F4017F-FC26-4667-82A5-1764A5225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126555" y="-277010"/>
              <a:ext cx="2178657" cy="6958585"/>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C66CBA0-C3EE-4721-97E2-5266A92C6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210043" y="-194714"/>
              <a:ext cx="2011680" cy="6793992"/>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E2025BC-8378-4B3B-B3A4-6AFDA03A1C72}"/>
              </a:ext>
            </a:extLst>
          </p:cNvPr>
          <p:cNvSpPr>
            <a:spLocks noGrp="1"/>
          </p:cNvSpPr>
          <p:nvPr>
            <p:ph type="title"/>
          </p:nvPr>
        </p:nvSpPr>
        <p:spPr>
          <a:xfrm>
            <a:off x="5629948" y="3587152"/>
            <a:ext cx="6240555" cy="1039632"/>
          </a:xfrm>
        </p:spPr>
        <p:txBody>
          <a:bodyPr vert="horz" lIns="91440" tIns="45720" rIns="91440" bIns="45720" rtlCol="0" anchor="b">
            <a:normAutofit/>
          </a:bodyPr>
          <a:lstStyle/>
          <a:p>
            <a:r>
              <a:rPr lang="en-US" sz="5400" kern="1200">
                <a:solidFill>
                  <a:schemeClr val="bg1"/>
                </a:solidFill>
                <a:latin typeface="+mj-lt"/>
                <a:ea typeface="+mj-ea"/>
                <a:cs typeface="+mj-cs"/>
              </a:rPr>
              <a:t>Activity</a:t>
            </a:r>
            <a:endParaRPr lang="en-US" sz="5400">
              <a:solidFill>
                <a:schemeClr val="bg1"/>
              </a:solidFill>
              <a:cs typeface="Calibri Light"/>
            </a:endParaRPr>
          </a:p>
        </p:txBody>
      </p:sp>
    </p:spTree>
    <p:extLst>
      <p:ext uri="{BB962C8B-B14F-4D97-AF65-F5344CB8AC3E}">
        <p14:creationId xmlns:p14="http://schemas.microsoft.com/office/powerpoint/2010/main" val="121459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2" descr="Icon of speech bubble made with lines">
            <a:extLst>
              <a:ext uri="{FF2B5EF4-FFF2-40B4-BE49-F238E27FC236}">
                <a16:creationId xmlns:a16="http://schemas.microsoft.com/office/drawing/2014/main" id="{03CB332E-0ED8-4703-9D39-3A3C01B12376}"/>
              </a:ext>
            </a:extLst>
          </p:cNvPr>
          <p:cNvPicPr>
            <a:picLocks noChangeAspect="1"/>
          </p:cNvPicPr>
          <p:nvPr/>
        </p:nvPicPr>
        <p:blipFill rotWithShape="1">
          <a:blip r:embed="rId3">
            <a:alphaModFix amt="50000"/>
          </a:blip>
          <a:srcRect t="17251" b="26499"/>
          <a:stretch/>
        </p:blipFill>
        <p:spPr>
          <a:xfrm>
            <a:off x="20" y="1"/>
            <a:ext cx="12191980" cy="6857999"/>
          </a:xfrm>
          <a:prstGeom prst="rect">
            <a:avLst/>
          </a:prstGeom>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F9438AD8-48B2-4E24-A777-841750636F1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Warm Up </a:t>
            </a:r>
          </a:p>
        </p:txBody>
      </p:sp>
      <p:sp>
        <p:nvSpPr>
          <p:cNvPr id="3" name="Content Placeholder 2">
            <a:extLst>
              <a:ext uri="{FF2B5EF4-FFF2-40B4-BE49-F238E27FC236}">
                <a16:creationId xmlns:a16="http://schemas.microsoft.com/office/drawing/2014/main" id="{D8DE21D9-5639-460B-93F1-2AA4F4E6A7F1}"/>
              </a:ext>
            </a:extLst>
          </p:cNvPr>
          <p:cNvSpPr>
            <a:spLocks noGrp="1"/>
          </p:cNvSpPr>
          <p:nvPr>
            <p:ph idx="1"/>
          </p:nvPr>
        </p:nvSpPr>
        <p:spPr>
          <a:xfrm>
            <a:off x="1524000" y="4159404"/>
            <a:ext cx="9144000" cy="1098395"/>
          </a:xfrm>
        </p:spPr>
        <p:txBody>
          <a:bodyPr vert="horz" lIns="91440" tIns="45720" rIns="91440" bIns="45720" rtlCol="0" anchor="t">
            <a:normAutofit/>
          </a:bodyPr>
          <a:lstStyle/>
          <a:p>
            <a:pPr marL="0" indent="0" algn="ctr">
              <a:buNone/>
            </a:pPr>
            <a:r>
              <a:rPr lang="en-US" sz="3200">
                <a:solidFill>
                  <a:srgbClr val="FFFFFF"/>
                </a:solidFill>
              </a:rPr>
              <a:t>When you hear the word phishing what comes to mind?</a:t>
            </a:r>
            <a:endParaRPr lang="en-US" sz="3200">
              <a:solidFill>
                <a:srgbClr val="FFFFFF"/>
              </a:solidFill>
              <a:cs typeface="Calibri"/>
            </a:endParaRPr>
          </a:p>
        </p:txBody>
      </p:sp>
    </p:spTree>
    <p:extLst>
      <p:ext uri="{BB962C8B-B14F-4D97-AF65-F5344CB8AC3E}">
        <p14:creationId xmlns:p14="http://schemas.microsoft.com/office/powerpoint/2010/main" val="11488168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F3465-DEB0-40B9-8637-6B1860EA305C}"/>
              </a:ext>
            </a:extLst>
          </p:cNvPr>
          <p:cNvSpPr>
            <a:spLocks noGrp="1"/>
          </p:cNvSpPr>
          <p:nvPr>
            <p:ph type="title"/>
          </p:nvPr>
        </p:nvSpPr>
        <p:spPr>
          <a:xfrm>
            <a:off x="965199" y="851517"/>
            <a:ext cx="5130795" cy="1461778"/>
          </a:xfrm>
        </p:spPr>
        <p:txBody>
          <a:bodyPr>
            <a:normAutofit/>
          </a:bodyPr>
          <a:lstStyle/>
          <a:p>
            <a:r>
              <a:rPr lang="en-US" sz="4000">
                <a:cs typeface="Calibri Light"/>
              </a:rPr>
              <a:t>Wrap Up</a:t>
            </a:r>
            <a:endParaRPr lang="en-US" sz="4000"/>
          </a:p>
        </p:txBody>
      </p:sp>
      <p:sp>
        <p:nvSpPr>
          <p:cNvPr id="3" name="Content Placeholder 2">
            <a:extLst>
              <a:ext uri="{FF2B5EF4-FFF2-40B4-BE49-F238E27FC236}">
                <a16:creationId xmlns:a16="http://schemas.microsoft.com/office/drawing/2014/main" id="{E9308D52-3E76-4295-9794-970B75E29B1F}"/>
              </a:ext>
            </a:extLst>
          </p:cNvPr>
          <p:cNvSpPr>
            <a:spLocks noGrp="1"/>
          </p:cNvSpPr>
          <p:nvPr>
            <p:ph idx="1"/>
          </p:nvPr>
        </p:nvSpPr>
        <p:spPr>
          <a:xfrm>
            <a:off x="965200" y="2470248"/>
            <a:ext cx="4048344" cy="3536236"/>
          </a:xfrm>
        </p:spPr>
        <p:txBody>
          <a:bodyPr vert="horz" lIns="91440" tIns="45720" rIns="91440" bIns="45720" rtlCol="0" anchor="t">
            <a:normAutofit/>
          </a:bodyPr>
          <a:lstStyle/>
          <a:p>
            <a:r>
              <a:rPr lang="en-US" sz="2400">
                <a:cs typeface="Calibri"/>
              </a:rPr>
              <a:t>Identify</a:t>
            </a:r>
          </a:p>
          <a:p>
            <a:r>
              <a:rPr lang="en-US" sz="2400">
                <a:cs typeface="Calibri"/>
              </a:rPr>
              <a:t>Differentiate</a:t>
            </a:r>
          </a:p>
          <a:p>
            <a:r>
              <a:rPr lang="en-US" sz="2400">
                <a:cs typeface="Calibri"/>
              </a:rPr>
              <a:t>Execute</a:t>
            </a:r>
          </a:p>
        </p:txBody>
      </p:sp>
      <p:pic>
        <p:nvPicPr>
          <p:cNvPr id="4" name="Picture 4" descr="3D wooden cubes with one orange cube suspended in mid-air">
            <a:extLst>
              <a:ext uri="{FF2B5EF4-FFF2-40B4-BE49-F238E27FC236}">
                <a16:creationId xmlns:a16="http://schemas.microsoft.com/office/drawing/2014/main" id="{AFCAEF8C-12E2-473B-AC02-ACE04CDD76ED}"/>
              </a:ext>
            </a:extLst>
          </p:cNvPr>
          <p:cNvPicPr>
            <a:picLocks noChangeAspect="1"/>
          </p:cNvPicPr>
          <p:nvPr/>
        </p:nvPicPr>
        <p:blipFill rotWithShape="1">
          <a:blip r:embed="rId3"/>
          <a:srcRect l="19915"/>
          <a:stretch/>
        </p:blipFill>
        <p:spPr>
          <a:xfrm>
            <a:off x="5510369" y="851517"/>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Tree>
    <p:extLst>
      <p:ext uri="{BB962C8B-B14F-4D97-AF65-F5344CB8AC3E}">
        <p14:creationId xmlns:p14="http://schemas.microsoft.com/office/powerpoint/2010/main" val="3975129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Tiles of black slate">
            <a:extLst>
              <a:ext uri="{FF2B5EF4-FFF2-40B4-BE49-F238E27FC236}">
                <a16:creationId xmlns:a16="http://schemas.microsoft.com/office/drawing/2014/main" id="{EDA95FAD-E94E-47E0-8DEE-5E24ED8C6E58}"/>
              </a:ext>
            </a:extLst>
          </p:cNvPr>
          <p:cNvPicPr>
            <a:picLocks noChangeAspect="1"/>
          </p:cNvPicPr>
          <p:nvPr/>
        </p:nvPicPr>
        <p:blipFill rotWithShape="1">
          <a:blip r:embed="rId3">
            <a:duotone>
              <a:prstClr val="black"/>
              <a:prstClr val="white"/>
            </a:duotone>
            <a:alphaModFix amt="35000"/>
          </a:blip>
          <a:srcRect t="7865" b="7865"/>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535BE-E8F1-4285-B68D-DABAC4807CD6}"/>
              </a:ext>
            </a:extLst>
          </p:cNvPr>
          <p:cNvSpPr>
            <a:spLocks noGrp="1"/>
          </p:cNvSpPr>
          <p:nvPr>
            <p:ph type="title"/>
          </p:nvPr>
        </p:nvSpPr>
        <p:spPr>
          <a:xfrm>
            <a:off x="838201" y="1065862"/>
            <a:ext cx="3313164" cy="4726276"/>
          </a:xfrm>
        </p:spPr>
        <p:txBody>
          <a:bodyPr>
            <a:normAutofit/>
          </a:bodyPr>
          <a:lstStyle/>
          <a:p>
            <a:pPr algn="r"/>
            <a:r>
              <a:rPr lang="en-US" sz="4000">
                <a:latin typeface="Calibri Light"/>
                <a:cs typeface="Calibri Light"/>
              </a:rPr>
              <a:t>Today's Goals</a:t>
            </a:r>
          </a:p>
        </p:txBody>
      </p:sp>
      <p:cxnSp>
        <p:nvCxnSpPr>
          <p:cNvPr id="34" name="Straight Connector 3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1DD14121-92B7-4DE6-B650-47EB4A94A6D9}"/>
              </a:ext>
            </a:extLst>
          </p:cNvPr>
          <p:cNvGraphicFramePr/>
          <p:nvPr>
            <p:extLst>
              <p:ext uri="{D42A27DB-BD31-4B8C-83A1-F6EECF244321}">
                <p14:modId xmlns:p14="http://schemas.microsoft.com/office/powerpoint/2010/main" val="929872280"/>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4479435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F542125-2246-4CCC-98ED-091B3061C853}"/>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Phishing Overview</a:t>
            </a:r>
            <a:endParaRPr lang="en-US" sz="3600">
              <a:solidFill>
                <a:srgbClr val="FFFFFF"/>
              </a:solidFill>
            </a:endParaRPr>
          </a:p>
        </p:txBody>
      </p:sp>
      <p:pic>
        <p:nvPicPr>
          <p:cNvPr id="2" name="Picture 2">
            <a:hlinkClick r:id="" action="ppaction://media"/>
            <a:extLst>
              <a:ext uri="{FF2B5EF4-FFF2-40B4-BE49-F238E27FC236}">
                <a16:creationId xmlns:a16="http://schemas.microsoft.com/office/drawing/2014/main" id="{5435CB8E-FCFB-40F5-A0B3-B662A46587E2}"/>
              </a:ext>
            </a:extLst>
          </p:cNvPr>
          <p:cNvPicPr>
            <a:picLocks noRot="1" noChangeAspect="1"/>
          </p:cNvPicPr>
          <p:nvPr>
            <a:videoFile r:link="rId1"/>
          </p:nvPr>
        </p:nvPicPr>
        <p:blipFill>
          <a:blip r:embed="rId4"/>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296601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D4319-4304-4C6C-96AF-60BC063AC0D8}"/>
              </a:ext>
            </a:extLst>
          </p:cNvPr>
          <p:cNvSpPr>
            <a:spLocks noGrp="1"/>
          </p:cNvSpPr>
          <p:nvPr>
            <p:ph type="title"/>
          </p:nvPr>
        </p:nvSpPr>
        <p:spPr>
          <a:xfrm>
            <a:off x="7352556" y="313746"/>
            <a:ext cx="4515147" cy="1529232"/>
          </a:xfrm>
        </p:spPr>
        <p:txBody>
          <a:bodyPr vert="horz" lIns="91440" tIns="45720" rIns="91440" bIns="45720" rtlCol="0" anchor="b">
            <a:normAutofit/>
          </a:bodyPr>
          <a:lstStyle/>
          <a:p>
            <a:pPr algn="r"/>
            <a:r>
              <a:rPr lang="en-US" sz="4400"/>
              <a:t>What is Social Engineering?</a:t>
            </a:r>
          </a:p>
        </p:txBody>
      </p:sp>
      <p:sp>
        <p:nvSpPr>
          <p:cNvPr id="3" name="Text Placeholder 2">
            <a:extLst>
              <a:ext uri="{FF2B5EF4-FFF2-40B4-BE49-F238E27FC236}">
                <a16:creationId xmlns:a16="http://schemas.microsoft.com/office/drawing/2014/main" id="{3E9D3694-4736-49D0-914E-E4228B81AC96}"/>
              </a:ext>
            </a:extLst>
          </p:cNvPr>
          <p:cNvSpPr>
            <a:spLocks noGrp="1"/>
          </p:cNvSpPr>
          <p:nvPr>
            <p:ph type="body" idx="1"/>
          </p:nvPr>
        </p:nvSpPr>
        <p:spPr>
          <a:xfrm>
            <a:off x="7529886" y="2439051"/>
            <a:ext cx="4165290" cy="3297700"/>
          </a:xfrm>
        </p:spPr>
        <p:txBody>
          <a:bodyPr vert="horz" lIns="91440" tIns="45720" rIns="91440" bIns="45720" rtlCol="0" anchor="t">
            <a:noAutofit/>
          </a:bodyPr>
          <a:lstStyle/>
          <a:p>
            <a:pPr algn="r"/>
            <a:endParaRPr lang="en-US" sz="2800">
              <a:solidFill>
                <a:schemeClr val="tx1"/>
              </a:solidFill>
              <a:cs typeface="Calibri"/>
            </a:endParaRPr>
          </a:p>
          <a:p>
            <a:pPr algn="r"/>
            <a:r>
              <a:rPr lang="en-US" sz="2800">
                <a:solidFill>
                  <a:schemeClr val="tx1"/>
                </a:solidFill>
              </a:rPr>
              <a:t>Tricks you into sharing personal information about yourself</a:t>
            </a:r>
            <a:endParaRPr lang="en-US">
              <a:solidFill>
                <a:schemeClr val="tx1"/>
              </a:solidFill>
            </a:endParaRPr>
          </a:p>
          <a:p>
            <a:pPr algn="r"/>
            <a:endParaRPr lang="en-US" sz="2800">
              <a:solidFill>
                <a:schemeClr val="tx1"/>
              </a:solidFill>
              <a:cs typeface="Calibri"/>
            </a:endParaRPr>
          </a:p>
          <a:p>
            <a:pPr algn="r"/>
            <a:r>
              <a:rPr lang="en-US" sz="2800">
                <a:solidFill>
                  <a:schemeClr val="tx1"/>
                </a:solidFill>
                <a:cs typeface="Calibri"/>
              </a:rPr>
              <a:t>Phishing is a form of social engineering</a:t>
            </a:r>
          </a:p>
        </p:txBody>
      </p:sp>
      <p:pic>
        <p:nvPicPr>
          <p:cNvPr id="4" name="Picture 4" descr="Stick figure families holding hands">
            <a:extLst>
              <a:ext uri="{FF2B5EF4-FFF2-40B4-BE49-F238E27FC236}">
                <a16:creationId xmlns:a16="http://schemas.microsoft.com/office/drawing/2014/main" id="{0FC19C3B-31E5-44D8-B240-1C2846E07411}"/>
              </a:ext>
            </a:extLst>
          </p:cNvPr>
          <p:cNvPicPr>
            <a:picLocks noChangeAspect="1"/>
          </p:cNvPicPr>
          <p:nvPr/>
        </p:nvPicPr>
        <p:blipFill rotWithShape="1">
          <a:blip r:embed="rId3"/>
          <a:srcRect l="15618" r="2269"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351300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CD03E-7A4B-4D10-A9D3-F4E9648499F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a:t>What is Phishing?</a:t>
            </a:r>
            <a:br>
              <a:rPr lang="en-US"/>
            </a:br>
            <a:endParaRPr lang="en-US" kern="1200">
              <a:solidFill>
                <a:schemeClr val="tx1"/>
              </a:solidFill>
              <a:latin typeface="+mj-lt"/>
              <a:cs typeface="Calibri Light"/>
            </a:endParaRPr>
          </a:p>
        </p:txBody>
      </p:sp>
      <p:sp>
        <p:nvSpPr>
          <p:cNvPr id="3" name="Content Placeholder 2">
            <a:extLst>
              <a:ext uri="{FF2B5EF4-FFF2-40B4-BE49-F238E27FC236}">
                <a16:creationId xmlns:a16="http://schemas.microsoft.com/office/drawing/2014/main" id="{63D31574-BB4F-4C3E-A3A3-4D6EA2723690}"/>
              </a:ext>
            </a:extLst>
          </p:cNvPr>
          <p:cNvSpPr>
            <a:spLocks noGrp="1"/>
          </p:cNvSpPr>
          <p:nvPr>
            <p:ph type="body" idx="1"/>
          </p:nvPr>
        </p:nvSpPr>
        <p:spPr>
          <a:xfrm>
            <a:off x="1094096" y="3842932"/>
            <a:ext cx="4167115" cy="2163551"/>
          </a:xfrm>
        </p:spPr>
        <p:txBody>
          <a:bodyPr vert="horz" lIns="91440" tIns="45720" rIns="91440" bIns="45720" rtlCol="0" anchor="t">
            <a:normAutofit/>
          </a:bodyPr>
          <a:lstStyle/>
          <a:p>
            <a:r>
              <a:rPr lang="en-US" kern="1200">
                <a:solidFill>
                  <a:schemeClr val="tx1"/>
                </a:solidFill>
                <a:latin typeface="+mn-lt"/>
                <a:ea typeface="+mn-ea"/>
                <a:cs typeface="+mn-cs"/>
              </a:rPr>
              <a:t>When an attacker sends a fake message designed to </a:t>
            </a:r>
            <a:r>
              <a:rPr lang="en-US">
                <a:solidFill>
                  <a:schemeClr val="tx1"/>
                </a:solidFill>
              </a:rPr>
              <a:t>"bait" </a:t>
            </a:r>
            <a:r>
              <a:rPr lang="en-US" kern="1200">
                <a:solidFill>
                  <a:schemeClr val="tx1"/>
                </a:solidFill>
                <a:latin typeface="+mn-lt"/>
                <a:ea typeface="+mn-ea"/>
                <a:cs typeface="+mn-cs"/>
              </a:rPr>
              <a:t>a human into revealing sensitive information or to </a:t>
            </a:r>
            <a:r>
              <a:rPr lang="en-US">
                <a:solidFill>
                  <a:schemeClr val="tx1"/>
                </a:solidFill>
              </a:rPr>
              <a:t>install a nasty program </a:t>
            </a:r>
            <a:r>
              <a:rPr lang="en-US" kern="1200">
                <a:solidFill>
                  <a:schemeClr val="tx1"/>
                </a:solidFill>
                <a:latin typeface="+mn-lt"/>
                <a:ea typeface="+mn-ea"/>
                <a:cs typeface="+mn-cs"/>
              </a:rPr>
              <a:t>on their </a:t>
            </a:r>
            <a:r>
              <a:rPr lang="en-US">
                <a:solidFill>
                  <a:schemeClr val="tx1"/>
                </a:solidFill>
              </a:rPr>
              <a:t>computer</a:t>
            </a:r>
            <a:r>
              <a:rPr lang="en-US" kern="1200">
                <a:solidFill>
                  <a:schemeClr val="tx1"/>
                </a:solidFill>
                <a:latin typeface="+mn-lt"/>
                <a:ea typeface="+mn-ea"/>
                <a:cs typeface="+mn-cs"/>
              </a:rPr>
              <a:t>.</a:t>
            </a:r>
          </a:p>
        </p:txBody>
      </p:sp>
      <p:sp>
        <p:nvSpPr>
          <p:cNvPr id="19" name="Freeform: Shape 1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4" descr="Fishing with solid fill">
            <a:extLst>
              <a:ext uri="{FF2B5EF4-FFF2-40B4-BE49-F238E27FC236}">
                <a16:creationId xmlns:a16="http://schemas.microsoft.com/office/drawing/2014/main" id="{47C64032-6011-4656-8DFC-653B3F3F7D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991078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DC94264-3734-4C03-8937-6DA015156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A67CD-7BE2-4296-917C-5A37E411CD1F}"/>
              </a:ext>
            </a:extLst>
          </p:cNvPr>
          <p:cNvSpPr>
            <a:spLocks noGrp="1"/>
          </p:cNvSpPr>
          <p:nvPr>
            <p:ph type="title"/>
          </p:nvPr>
        </p:nvSpPr>
        <p:spPr>
          <a:xfrm>
            <a:off x="6460051" y="896112"/>
            <a:ext cx="5235110" cy="1461778"/>
          </a:xfrm>
        </p:spPr>
        <p:txBody>
          <a:bodyPr>
            <a:normAutofit/>
          </a:bodyPr>
          <a:lstStyle/>
          <a:p>
            <a:r>
              <a:rPr lang="en-US" sz="4000">
                <a:cs typeface="Calibri Light"/>
              </a:rPr>
              <a:t>Ways Attacks are Delivered</a:t>
            </a:r>
            <a:endParaRPr lang="en-US" sz="4000"/>
          </a:p>
        </p:txBody>
      </p:sp>
      <p:sp>
        <p:nvSpPr>
          <p:cNvPr id="17" name="Freeform: Shape 16">
            <a:extLst>
              <a:ext uri="{FF2B5EF4-FFF2-40B4-BE49-F238E27FC236}">
                <a16:creationId xmlns:a16="http://schemas.microsoft.com/office/drawing/2014/main" id="{D653FE82-935D-4023-B44D-BD36E3940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435548"/>
            <a:ext cx="5604406" cy="6056376"/>
          </a:xfrm>
          <a:custGeom>
            <a:avLst/>
            <a:gdLst>
              <a:gd name="connsiteX0" fmla="*/ 3711556 w 5604406"/>
              <a:gd name="connsiteY0" fmla="*/ 4579520 h 6056376"/>
              <a:gd name="connsiteX1" fmla="*/ 4416614 w 5604406"/>
              <a:gd name="connsiteY1" fmla="*/ 4579520 h 6056376"/>
              <a:gd name="connsiteX2" fmla="*/ 4517336 w 5604406"/>
              <a:gd name="connsiteY2" fmla="*/ 4637144 h 6056376"/>
              <a:gd name="connsiteX3" fmla="*/ 4869864 w 5604406"/>
              <a:gd name="connsiteY3" fmla="*/ 5258191 h 6056376"/>
              <a:gd name="connsiteX4" fmla="*/ 4869864 w 5604406"/>
              <a:gd name="connsiteY4" fmla="*/ 5377706 h 6056376"/>
              <a:gd name="connsiteX5" fmla="*/ 4517336 w 5604406"/>
              <a:gd name="connsiteY5" fmla="*/ 5998753 h 6056376"/>
              <a:gd name="connsiteX6" fmla="*/ 4416614 w 5604406"/>
              <a:gd name="connsiteY6" fmla="*/ 6056376 h 6056376"/>
              <a:gd name="connsiteX7" fmla="*/ 3711556 w 5604406"/>
              <a:gd name="connsiteY7" fmla="*/ 6056376 h 6056376"/>
              <a:gd name="connsiteX8" fmla="*/ 3610834 w 5604406"/>
              <a:gd name="connsiteY8" fmla="*/ 5998753 h 6056376"/>
              <a:gd name="connsiteX9" fmla="*/ 3258305 w 5604406"/>
              <a:gd name="connsiteY9" fmla="*/ 5377706 h 6056376"/>
              <a:gd name="connsiteX10" fmla="*/ 3258305 w 5604406"/>
              <a:gd name="connsiteY10" fmla="*/ 5258191 h 6056376"/>
              <a:gd name="connsiteX11" fmla="*/ 3610834 w 5604406"/>
              <a:gd name="connsiteY11" fmla="*/ 4637144 h 6056376"/>
              <a:gd name="connsiteX12" fmla="*/ 3711556 w 5604406"/>
              <a:gd name="connsiteY12" fmla="*/ 4579520 h 6056376"/>
              <a:gd name="connsiteX13" fmla="*/ 2553203 w 5604406"/>
              <a:gd name="connsiteY13" fmla="*/ 3910405 h 6056376"/>
              <a:gd name="connsiteX14" fmla="*/ 3112131 w 5604406"/>
              <a:gd name="connsiteY14" fmla="*/ 3910405 h 6056376"/>
              <a:gd name="connsiteX15" fmla="*/ 3138445 w 5604406"/>
              <a:gd name="connsiteY15" fmla="*/ 3913900 h 6056376"/>
              <a:gd name="connsiteX16" fmla="*/ 3156542 w 5604406"/>
              <a:gd name="connsiteY16" fmla="*/ 3921488 h 6056376"/>
              <a:gd name="connsiteX17" fmla="*/ 3145482 w 5604406"/>
              <a:gd name="connsiteY17" fmla="*/ 3940617 h 6056376"/>
              <a:gd name="connsiteX18" fmla="*/ 2753633 w 5604406"/>
              <a:gd name="connsiteY18" fmla="*/ 4618329 h 6056376"/>
              <a:gd name="connsiteX19" fmla="*/ 2520178 w 5604406"/>
              <a:gd name="connsiteY19" fmla="*/ 4754008 h 6056376"/>
              <a:gd name="connsiteX20" fmla="*/ 2332522 w 5604406"/>
              <a:gd name="connsiteY20" fmla="*/ 4754008 h 6056376"/>
              <a:gd name="connsiteX21" fmla="*/ 2310631 w 5604406"/>
              <a:gd name="connsiteY21" fmla="*/ 4754008 h 6056376"/>
              <a:gd name="connsiteX22" fmla="*/ 2289741 w 5604406"/>
              <a:gd name="connsiteY22" fmla="*/ 4718037 h 6056376"/>
              <a:gd name="connsiteX23" fmla="*/ 2187424 w 5604406"/>
              <a:gd name="connsiteY23" fmla="*/ 4541838 h 6056376"/>
              <a:gd name="connsiteX24" fmla="*/ 2187424 w 5604406"/>
              <a:gd name="connsiteY24" fmla="*/ 4443215 h 6056376"/>
              <a:gd name="connsiteX25" fmla="*/ 2467493 w 5604406"/>
              <a:gd name="connsiteY25" fmla="*/ 3960919 h 6056376"/>
              <a:gd name="connsiteX26" fmla="*/ 2553203 w 5604406"/>
              <a:gd name="connsiteY26" fmla="*/ 3910405 h 6056376"/>
              <a:gd name="connsiteX27" fmla="*/ 1018933 w 5604406"/>
              <a:gd name="connsiteY27" fmla="*/ 1626925 h 6056376"/>
              <a:gd name="connsiteX28" fmla="*/ 2520178 w 5604406"/>
              <a:gd name="connsiteY28" fmla="*/ 1626925 h 6056376"/>
              <a:gd name="connsiteX29" fmla="*/ 2753633 w 5604406"/>
              <a:gd name="connsiteY29" fmla="*/ 1762604 h 6056376"/>
              <a:gd name="connsiteX30" fmla="*/ 3502634 w 5604406"/>
              <a:gd name="connsiteY30" fmla="*/ 3058018 h 6056376"/>
              <a:gd name="connsiteX31" fmla="*/ 3502634 w 5604406"/>
              <a:gd name="connsiteY31" fmla="*/ 3322916 h 6056376"/>
              <a:gd name="connsiteX32" fmla="*/ 3224525 w 5604406"/>
              <a:gd name="connsiteY32" fmla="*/ 3803912 h 6056376"/>
              <a:gd name="connsiteX33" fmla="*/ 3201087 w 5604406"/>
              <a:gd name="connsiteY33" fmla="*/ 3844448 h 6056376"/>
              <a:gd name="connsiteX34" fmla="*/ 3201911 w 5604406"/>
              <a:gd name="connsiteY34" fmla="*/ 3844794 h 6056376"/>
              <a:gd name="connsiteX35" fmla="*/ 3243274 w 5604406"/>
              <a:gd name="connsiteY35" fmla="*/ 3886511 h 6056376"/>
              <a:gd name="connsiteX36" fmla="*/ 3557827 w 5604406"/>
              <a:gd name="connsiteY36" fmla="*/ 4430538 h 6056376"/>
              <a:gd name="connsiteX37" fmla="*/ 3557827 w 5604406"/>
              <a:gd name="connsiteY37" fmla="*/ 4541785 h 6056376"/>
              <a:gd name="connsiteX38" fmla="*/ 3243274 w 5604406"/>
              <a:gd name="connsiteY38" fmla="*/ 5085811 h 6056376"/>
              <a:gd name="connsiteX39" fmla="*/ 3145230 w 5604406"/>
              <a:gd name="connsiteY39" fmla="*/ 5142791 h 6056376"/>
              <a:gd name="connsiteX40" fmla="*/ 2514762 w 5604406"/>
              <a:gd name="connsiteY40" fmla="*/ 5142791 h 6056376"/>
              <a:gd name="connsiteX41" fmla="*/ 2418081 w 5604406"/>
              <a:gd name="connsiteY41" fmla="*/ 5085811 h 6056376"/>
              <a:gd name="connsiteX42" fmla="*/ 2248632 w 5604406"/>
              <a:gd name="connsiteY42" fmla="*/ 4794008 h 6056376"/>
              <a:gd name="connsiteX43" fmla="*/ 2229490 w 5604406"/>
              <a:gd name="connsiteY43" fmla="*/ 4761043 h 6056376"/>
              <a:gd name="connsiteX44" fmla="*/ 2244552 w 5604406"/>
              <a:gd name="connsiteY44" fmla="*/ 4761043 h 6056376"/>
              <a:gd name="connsiteX45" fmla="*/ 2315742 w 5604406"/>
              <a:gd name="connsiteY45" fmla="*/ 4761043 h 6056376"/>
              <a:gd name="connsiteX46" fmla="*/ 2346667 w 5604406"/>
              <a:gd name="connsiteY46" fmla="*/ 4814300 h 6056376"/>
              <a:gd name="connsiteX47" fmla="*/ 2464821 w 5604406"/>
              <a:gd name="connsiteY47" fmla="*/ 5017769 h 6056376"/>
              <a:gd name="connsiteX48" fmla="*/ 2550532 w 5604406"/>
              <a:gd name="connsiteY48" fmla="*/ 5068284 h 6056376"/>
              <a:gd name="connsiteX49" fmla="*/ 3109461 w 5604406"/>
              <a:gd name="connsiteY49" fmla="*/ 5068284 h 6056376"/>
              <a:gd name="connsiteX50" fmla="*/ 3196378 w 5604406"/>
              <a:gd name="connsiteY50" fmla="*/ 5017769 h 6056376"/>
              <a:gd name="connsiteX51" fmla="*/ 3475239 w 5604406"/>
              <a:gd name="connsiteY51" fmla="*/ 4535474 h 6056376"/>
              <a:gd name="connsiteX52" fmla="*/ 3475239 w 5604406"/>
              <a:gd name="connsiteY52" fmla="*/ 4436849 h 6056376"/>
              <a:gd name="connsiteX53" fmla="*/ 3196378 w 5604406"/>
              <a:gd name="connsiteY53" fmla="*/ 3954554 h 6056376"/>
              <a:gd name="connsiteX54" fmla="*/ 3159710 w 5604406"/>
              <a:gd name="connsiteY54" fmla="*/ 3917570 h 6056376"/>
              <a:gd name="connsiteX55" fmla="*/ 3155467 w 5604406"/>
              <a:gd name="connsiteY55" fmla="*/ 3915792 h 6056376"/>
              <a:gd name="connsiteX56" fmla="*/ 3178213 w 5604406"/>
              <a:gd name="connsiteY56" fmla="*/ 3876454 h 6056376"/>
              <a:gd name="connsiteX57" fmla="*/ 3195128 w 5604406"/>
              <a:gd name="connsiteY57" fmla="*/ 3847197 h 6056376"/>
              <a:gd name="connsiteX58" fmla="*/ 3177583 w 5604406"/>
              <a:gd name="connsiteY58" fmla="*/ 3839840 h 6056376"/>
              <a:gd name="connsiteX59" fmla="*/ 3147902 w 5604406"/>
              <a:gd name="connsiteY59" fmla="*/ 3835897 h 6056376"/>
              <a:gd name="connsiteX60" fmla="*/ 2517433 w 5604406"/>
              <a:gd name="connsiteY60" fmla="*/ 3835897 h 6056376"/>
              <a:gd name="connsiteX61" fmla="*/ 2420753 w 5604406"/>
              <a:gd name="connsiteY61" fmla="*/ 3892877 h 6056376"/>
              <a:gd name="connsiteX62" fmla="*/ 2104838 w 5604406"/>
              <a:gd name="connsiteY62" fmla="*/ 4436903 h 6056376"/>
              <a:gd name="connsiteX63" fmla="*/ 2104838 w 5604406"/>
              <a:gd name="connsiteY63" fmla="*/ 4548151 h 6056376"/>
              <a:gd name="connsiteX64" fmla="*/ 2209114 w 5604406"/>
              <a:gd name="connsiteY64" fmla="*/ 4727721 h 6056376"/>
              <a:gd name="connsiteX65" fmla="*/ 2224379 w 5604406"/>
              <a:gd name="connsiteY65" fmla="*/ 4754008 h 6056376"/>
              <a:gd name="connsiteX66" fmla="*/ 2153664 w 5604406"/>
              <a:gd name="connsiteY66" fmla="*/ 4754008 h 6056376"/>
              <a:gd name="connsiteX67" fmla="*/ 1018933 w 5604406"/>
              <a:gd name="connsiteY67" fmla="*/ 4754008 h 6056376"/>
              <a:gd name="connsiteX68" fmla="*/ 788721 w 5604406"/>
              <a:gd name="connsiteY68" fmla="*/ 4618329 h 6056376"/>
              <a:gd name="connsiteX69" fmla="*/ 36479 w 5604406"/>
              <a:gd name="connsiteY69" fmla="*/ 3322916 h 6056376"/>
              <a:gd name="connsiteX70" fmla="*/ 36479 w 5604406"/>
              <a:gd name="connsiteY70" fmla="*/ 3058018 h 6056376"/>
              <a:gd name="connsiteX71" fmla="*/ 788721 w 5604406"/>
              <a:gd name="connsiteY71" fmla="*/ 1762604 h 6056376"/>
              <a:gd name="connsiteX72" fmla="*/ 1018933 w 5604406"/>
              <a:gd name="connsiteY72" fmla="*/ 1626925 h 6056376"/>
              <a:gd name="connsiteX73" fmla="*/ 3636615 w 5604406"/>
              <a:gd name="connsiteY73" fmla="*/ 339380 h 6056376"/>
              <a:gd name="connsiteX74" fmla="*/ 4821523 w 5604406"/>
              <a:gd name="connsiteY74" fmla="*/ 339380 h 6056376"/>
              <a:gd name="connsiteX75" fmla="*/ 4990794 w 5604406"/>
              <a:gd name="connsiteY75" fmla="*/ 436221 h 6056376"/>
              <a:gd name="connsiteX76" fmla="*/ 5583247 w 5604406"/>
              <a:gd name="connsiteY76" fmla="*/ 1479943 h 6056376"/>
              <a:gd name="connsiteX77" fmla="*/ 5583247 w 5604406"/>
              <a:gd name="connsiteY77" fmla="*/ 1680798 h 6056376"/>
              <a:gd name="connsiteX78" fmla="*/ 4990794 w 5604406"/>
              <a:gd name="connsiteY78" fmla="*/ 2724519 h 6056376"/>
              <a:gd name="connsiteX79" fmla="*/ 4821523 w 5604406"/>
              <a:gd name="connsiteY79" fmla="*/ 2821359 h 6056376"/>
              <a:gd name="connsiteX80" fmla="*/ 3636615 w 5604406"/>
              <a:gd name="connsiteY80" fmla="*/ 2821359 h 6056376"/>
              <a:gd name="connsiteX81" fmla="*/ 3467344 w 5604406"/>
              <a:gd name="connsiteY81" fmla="*/ 2724519 h 6056376"/>
              <a:gd name="connsiteX82" fmla="*/ 2874890 w 5604406"/>
              <a:gd name="connsiteY82" fmla="*/ 1680798 h 6056376"/>
              <a:gd name="connsiteX83" fmla="*/ 2874890 w 5604406"/>
              <a:gd name="connsiteY83" fmla="*/ 1479943 h 6056376"/>
              <a:gd name="connsiteX84" fmla="*/ 3467344 w 5604406"/>
              <a:gd name="connsiteY84" fmla="*/ 436221 h 6056376"/>
              <a:gd name="connsiteX85" fmla="*/ 3636615 w 5604406"/>
              <a:gd name="connsiteY85" fmla="*/ 339380 h 6056376"/>
              <a:gd name="connsiteX86" fmla="*/ 1941244 w 5604406"/>
              <a:gd name="connsiteY86" fmla="*/ 0 h 6056376"/>
              <a:gd name="connsiteX87" fmla="*/ 2646302 w 5604406"/>
              <a:gd name="connsiteY87" fmla="*/ 0 h 6056376"/>
              <a:gd name="connsiteX88" fmla="*/ 2747024 w 5604406"/>
              <a:gd name="connsiteY88" fmla="*/ 57624 h 6056376"/>
              <a:gd name="connsiteX89" fmla="*/ 3099552 w 5604406"/>
              <a:gd name="connsiteY89" fmla="*/ 678671 h 6056376"/>
              <a:gd name="connsiteX90" fmla="*/ 3099552 w 5604406"/>
              <a:gd name="connsiteY90" fmla="*/ 798186 h 6056376"/>
              <a:gd name="connsiteX91" fmla="*/ 2747024 w 5604406"/>
              <a:gd name="connsiteY91" fmla="*/ 1419233 h 6056376"/>
              <a:gd name="connsiteX92" fmla="*/ 2646302 w 5604406"/>
              <a:gd name="connsiteY92" fmla="*/ 1476856 h 6056376"/>
              <a:gd name="connsiteX93" fmla="*/ 1941244 w 5604406"/>
              <a:gd name="connsiteY93" fmla="*/ 1476856 h 6056376"/>
              <a:gd name="connsiteX94" fmla="*/ 1840522 w 5604406"/>
              <a:gd name="connsiteY94" fmla="*/ 1419233 h 6056376"/>
              <a:gd name="connsiteX95" fmla="*/ 1487993 w 5604406"/>
              <a:gd name="connsiteY95" fmla="*/ 798186 h 6056376"/>
              <a:gd name="connsiteX96" fmla="*/ 1487993 w 5604406"/>
              <a:gd name="connsiteY96" fmla="*/ 678671 h 6056376"/>
              <a:gd name="connsiteX97" fmla="*/ 1840522 w 5604406"/>
              <a:gd name="connsiteY97" fmla="*/ 57624 h 6056376"/>
              <a:gd name="connsiteX98" fmla="*/ 1941244 w 5604406"/>
              <a:gd name="connsiteY98" fmla="*/ 0 h 605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604406" h="6056376">
                <a:moveTo>
                  <a:pt x="3711556" y="4579520"/>
                </a:moveTo>
                <a:cubicBezTo>
                  <a:pt x="4416614" y="4579520"/>
                  <a:pt x="4416614" y="4579520"/>
                  <a:pt x="4416614" y="4579520"/>
                </a:cubicBezTo>
                <a:cubicBezTo>
                  <a:pt x="4452286" y="4579520"/>
                  <a:pt x="4498451" y="4605130"/>
                  <a:pt x="4517336" y="4637144"/>
                </a:cubicBezTo>
                <a:cubicBezTo>
                  <a:pt x="4869864" y="5258191"/>
                  <a:pt x="4869864" y="5258191"/>
                  <a:pt x="4869864" y="5258191"/>
                </a:cubicBezTo>
                <a:cubicBezTo>
                  <a:pt x="4886652" y="5292338"/>
                  <a:pt x="4886652" y="5343558"/>
                  <a:pt x="4869864" y="5377706"/>
                </a:cubicBezTo>
                <a:cubicBezTo>
                  <a:pt x="4517336" y="5998753"/>
                  <a:pt x="4517336" y="5998753"/>
                  <a:pt x="4517336" y="5998753"/>
                </a:cubicBezTo>
                <a:cubicBezTo>
                  <a:pt x="4498451" y="6030767"/>
                  <a:pt x="4452286" y="6056376"/>
                  <a:pt x="4416614" y="6056376"/>
                </a:cubicBezTo>
                <a:lnTo>
                  <a:pt x="3711556" y="6056376"/>
                </a:lnTo>
                <a:cubicBezTo>
                  <a:pt x="3673785" y="6056376"/>
                  <a:pt x="3627621" y="6030767"/>
                  <a:pt x="3610834" y="5998753"/>
                </a:cubicBezTo>
                <a:cubicBezTo>
                  <a:pt x="3258305" y="5377706"/>
                  <a:pt x="3258305" y="5377706"/>
                  <a:pt x="3258305" y="5377706"/>
                </a:cubicBezTo>
                <a:cubicBezTo>
                  <a:pt x="3239419" y="5343558"/>
                  <a:pt x="3239419" y="5292338"/>
                  <a:pt x="3258305" y="5258191"/>
                </a:cubicBezTo>
                <a:cubicBezTo>
                  <a:pt x="3610834" y="4637144"/>
                  <a:pt x="3610834" y="4637144"/>
                  <a:pt x="3610834" y="4637144"/>
                </a:cubicBezTo>
                <a:cubicBezTo>
                  <a:pt x="3627621" y="4605130"/>
                  <a:pt x="3673785" y="4579520"/>
                  <a:pt x="3711556" y="4579520"/>
                </a:cubicBezTo>
                <a:close/>
                <a:moveTo>
                  <a:pt x="2553203" y="3910405"/>
                </a:moveTo>
                <a:cubicBezTo>
                  <a:pt x="2553203" y="3910405"/>
                  <a:pt x="2553203" y="3910405"/>
                  <a:pt x="3112131" y="3910405"/>
                </a:cubicBezTo>
                <a:cubicBezTo>
                  <a:pt x="3121185" y="3910405"/>
                  <a:pt x="3130014" y="3911607"/>
                  <a:pt x="3138445" y="3913900"/>
                </a:cubicBezTo>
                <a:lnTo>
                  <a:pt x="3156542" y="3921488"/>
                </a:lnTo>
                <a:lnTo>
                  <a:pt x="3145482" y="3940617"/>
                </a:lnTo>
                <a:cubicBezTo>
                  <a:pt x="3045480" y="4113572"/>
                  <a:pt x="2917477" y="4334957"/>
                  <a:pt x="2753633" y="4618329"/>
                </a:cubicBezTo>
                <a:cubicBezTo>
                  <a:pt x="2704998" y="4702320"/>
                  <a:pt x="2617451" y="4754008"/>
                  <a:pt x="2520178" y="4754008"/>
                </a:cubicBezTo>
                <a:cubicBezTo>
                  <a:pt x="2520178" y="4754008"/>
                  <a:pt x="2520178" y="4754008"/>
                  <a:pt x="2332522" y="4754008"/>
                </a:cubicBezTo>
                <a:lnTo>
                  <a:pt x="2310631" y="4754008"/>
                </a:lnTo>
                <a:lnTo>
                  <a:pt x="2289741" y="4718037"/>
                </a:lnTo>
                <a:cubicBezTo>
                  <a:pt x="2260654" y="4667947"/>
                  <a:pt x="2226809" y="4609662"/>
                  <a:pt x="2187424" y="4541838"/>
                </a:cubicBezTo>
                <a:cubicBezTo>
                  <a:pt x="2169318" y="4511770"/>
                  <a:pt x="2169318" y="4473284"/>
                  <a:pt x="2187424" y="4443215"/>
                </a:cubicBezTo>
                <a:cubicBezTo>
                  <a:pt x="2187424" y="4443215"/>
                  <a:pt x="2187424" y="4443215"/>
                  <a:pt x="2467493" y="3960919"/>
                </a:cubicBezTo>
                <a:cubicBezTo>
                  <a:pt x="2484394" y="3929649"/>
                  <a:pt x="2518194" y="3910405"/>
                  <a:pt x="2553203" y="3910405"/>
                </a:cubicBezTo>
                <a:close/>
                <a:moveTo>
                  <a:pt x="1018933" y="1626925"/>
                </a:moveTo>
                <a:cubicBezTo>
                  <a:pt x="1018933" y="1626925"/>
                  <a:pt x="1018933" y="1626925"/>
                  <a:pt x="2520178" y="1626925"/>
                </a:cubicBezTo>
                <a:cubicBezTo>
                  <a:pt x="2617451" y="1626925"/>
                  <a:pt x="2704998" y="1678612"/>
                  <a:pt x="2753633" y="1762604"/>
                </a:cubicBezTo>
                <a:cubicBezTo>
                  <a:pt x="2753633" y="1762604"/>
                  <a:pt x="2753633" y="1762604"/>
                  <a:pt x="3502634" y="3058018"/>
                </a:cubicBezTo>
                <a:cubicBezTo>
                  <a:pt x="3551271" y="3138780"/>
                  <a:pt x="3551271" y="3242154"/>
                  <a:pt x="3502634" y="3322916"/>
                </a:cubicBezTo>
                <a:cubicBezTo>
                  <a:pt x="3502634" y="3322916"/>
                  <a:pt x="3502634" y="3322916"/>
                  <a:pt x="3224525" y="3803912"/>
                </a:cubicBezTo>
                <a:lnTo>
                  <a:pt x="3201087" y="3844448"/>
                </a:lnTo>
                <a:lnTo>
                  <a:pt x="3201911" y="3844794"/>
                </a:lnTo>
                <a:cubicBezTo>
                  <a:pt x="3218763" y="3854630"/>
                  <a:pt x="3233060" y="3868874"/>
                  <a:pt x="3243274" y="3886511"/>
                </a:cubicBezTo>
                <a:cubicBezTo>
                  <a:pt x="3243274" y="3886511"/>
                  <a:pt x="3243274" y="3886511"/>
                  <a:pt x="3557827" y="4430538"/>
                </a:cubicBezTo>
                <a:cubicBezTo>
                  <a:pt x="3578253" y="4464454"/>
                  <a:pt x="3578253" y="4507867"/>
                  <a:pt x="3557827" y="4541785"/>
                </a:cubicBezTo>
                <a:cubicBezTo>
                  <a:pt x="3557827" y="4541785"/>
                  <a:pt x="3557827" y="4541785"/>
                  <a:pt x="3243274" y="5085811"/>
                </a:cubicBezTo>
                <a:cubicBezTo>
                  <a:pt x="3222848" y="5121083"/>
                  <a:pt x="3186082" y="5142791"/>
                  <a:pt x="3145230" y="5142791"/>
                </a:cubicBezTo>
                <a:cubicBezTo>
                  <a:pt x="3145230" y="5142791"/>
                  <a:pt x="3145230" y="5142791"/>
                  <a:pt x="2514762" y="5142791"/>
                </a:cubicBezTo>
                <a:cubicBezTo>
                  <a:pt x="2475272" y="5142791"/>
                  <a:pt x="2437146" y="5121083"/>
                  <a:pt x="2418081" y="5085811"/>
                </a:cubicBezTo>
                <a:cubicBezTo>
                  <a:pt x="2418081" y="5085811"/>
                  <a:pt x="2418081" y="5085811"/>
                  <a:pt x="2248632" y="4794008"/>
                </a:cubicBezTo>
                <a:lnTo>
                  <a:pt x="2229490" y="4761043"/>
                </a:lnTo>
                <a:lnTo>
                  <a:pt x="2244552" y="4761043"/>
                </a:lnTo>
                <a:lnTo>
                  <a:pt x="2315742" y="4761043"/>
                </a:lnTo>
                <a:lnTo>
                  <a:pt x="2346667" y="4814300"/>
                </a:lnTo>
                <a:cubicBezTo>
                  <a:pt x="2464821" y="5017769"/>
                  <a:pt x="2464821" y="5017769"/>
                  <a:pt x="2464821" y="5017769"/>
                </a:cubicBezTo>
                <a:cubicBezTo>
                  <a:pt x="2481722" y="5049039"/>
                  <a:pt x="2515524" y="5068284"/>
                  <a:pt x="2550532" y="5068284"/>
                </a:cubicBezTo>
                <a:cubicBezTo>
                  <a:pt x="3109461" y="5068284"/>
                  <a:pt x="3109461" y="5068284"/>
                  <a:pt x="3109461" y="5068284"/>
                </a:cubicBezTo>
                <a:cubicBezTo>
                  <a:pt x="3145676" y="5068284"/>
                  <a:pt x="3178270" y="5049039"/>
                  <a:pt x="3196378" y="5017769"/>
                </a:cubicBezTo>
                <a:cubicBezTo>
                  <a:pt x="3475239" y="4535474"/>
                  <a:pt x="3475239" y="4535474"/>
                  <a:pt x="3475239" y="4535474"/>
                </a:cubicBezTo>
                <a:cubicBezTo>
                  <a:pt x="3493347" y="4505405"/>
                  <a:pt x="3493347" y="4466917"/>
                  <a:pt x="3475239" y="4436849"/>
                </a:cubicBezTo>
                <a:cubicBezTo>
                  <a:pt x="3196378" y="3954554"/>
                  <a:pt x="3196378" y="3954554"/>
                  <a:pt x="3196378" y="3954554"/>
                </a:cubicBezTo>
                <a:cubicBezTo>
                  <a:pt x="3187324" y="3938918"/>
                  <a:pt x="3174649" y="3926289"/>
                  <a:pt x="3159710" y="3917570"/>
                </a:cubicBezTo>
                <a:lnTo>
                  <a:pt x="3155467" y="3915792"/>
                </a:lnTo>
                <a:lnTo>
                  <a:pt x="3178213" y="3876454"/>
                </a:lnTo>
                <a:lnTo>
                  <a:pt x="3195128" y="3847197"/>
                </a:lnTo>
                <a:lnTo>
                  <a:pt x="3177583" y="3839840"/>
                </a:lnTo>
                <a:cubicBezTo>
                  <a:pt x="3168072" y="3837253"/>
                  <a:pt x="3158115" y="3835897"/>
                  <a:pt x="3147902" y="3835897"/>
                </a:cubicBezTo>
                <a:cubicBezTo>
                  <a:pt x="2517433" y="3835897"/>
                  <a:pt x="2517433" y="3835897"/>
                  <a:pt x="2517433" y="3835897"/>
                </a:cubicBezTo>
                <a:cubicBezTo>
                  <a:pt x="2477944" y="3835897"/>
                  <a:pt x="2439817" y="3857604"/>
                  <a:pt x="2420753" y="3892877"/>
                </a:cubicBezTo>
                <a:cubicBezTo>
                  <a:pt x="2104838" y="4436903"/>
                  <a:pt x="2104838" y="4436903"/>
                  <a:pt x="2104838" y="4436903"/>
                </a:cubicBezTo>
                <a:cubicBezTo>
                  <a:pt x="2084412" y="4470820"/>
                  <a:pt x="2084412" y="4514233"/>
                  <a:pt x="2104838" y="4548151"/>
                </a:cubicBezTo>
                <a:cubicBezTo>
                  <a:pt x="2144327" y="4616153"/>
                  <a:pt x="2178879" y="4675656"/>
                  <a:pt x="2209114" y="4727721"/>
                </a:cubicBezTo>
                <a:lnTo>
                  <a:pt x="2224379" y="4754008"/>
                </a:lnTo>
                <a:lnTo>
                  <a:pt x="2153664" y="4754008"/>
                </a:lnTo>
                <a:cubicBezTo>
                  <a:pt x="1933755" y="4754008"/>
                  <a:pt x="1581901" y="4754008"/>
                  <a:pt x="1018933" y="4754008"/>
                </a:cubicBezTo>
                <a:cubicBezTo>
                  <a:pt x="924904" y="4754008"/>
                  <a:pt x="834115" y="4702320"/>
                  <a:pt x="788721" y="4618329"/>
                </a:cubicBezTo>
                <a:cubicBezTo>
                  <a:pt x="788721" y="4618329"/>
                  <a:pt x="788721" y="4618329"/>
                  <a:pt x="36479" y="3322916"/>
                </a:cubicBezTo>
                <a:cubicBezTo>
                  <a:pt x="-12159" y="3242154"/>
                  <a:pt x="-12159" y="3138780"/>
                  <a:pt x="36479" y="3058018"/>
                </a:cubicBezTo>
                <a:cubicBezTo>
                  <a:pt x="36479" y="3058018"/>
                  <a:pt x="36479" y="3058018"/>
                  <a:pt x="788721" y="1762604"/>
                </a:cubicBezTo>
                <a:cubicBezTo>
                  <a:pt x="834115" y="1678612"/>
                  <a:pt x="924904" y="1626925"/>
                  <a:pt x="1018933" y="1626925"/>
                </a:cubicBezTo>
                <a:close/>
                <a:moveTo>
                  <a:pt x="3636615" y="339380"/>
                </a:moveTo>
                <a:cubicBezTo>
                  <a:pt x="4821523" y="339380"/>
                  <a:pt x="4821523" y="339380"/>
                  <a:pt x="4821523" y="339380"/>
                </a:cubicBezTo>
                <a:cubicBezTo>
                  <a:pt x="4881472" y="339380"/>
                  <a:pt x="4959056" y="382420"/>
                  <a:pt x="4990794" y="436221"/>
                </a:cubicBezTo>
                <a:cubicBezTo>
                  <a:pt x="5583247" y="1479943"/>
                  <a:pt x="5583247" y="1479943"/>
                  <a:pt x="5583247" y="1479943"/>
                </a:cubicBezTo>
                <a:cubicBezTo>
                  <a:pt x="5611459" y="1537330"/>
                  <a:pt x="5611459" y="1623410"/>
                  <a:pt x="5583247" y="1680798"/>
                </a:cubicBezTo>
                <a:cubicBezTo>
                  <a:pt x="4990794" y="2724519"/>
                  <a:pt x="4990794" y="2724519"/>
                  <a:pt x="4990794" y="2724519"/>
                </a:cubicBezTo>
                <a:cubicBezTo>
                  <a:pt x="4959056" y="2778320"/>
                  <a:pt x="4881472" y="2821359"/>
                  <a:pt x="4821523" y="2821359"/>
                </a:cubicBezTo>
                <a:lnTo>
                  <a:pt x="3636615" y="2821359"/>
                </a:lnTo>
                <a:cubicBezTo>
                  <a:pt x="3573139" y="2821359"/>
                  <a:pt x="3495556" y="2778320"/>
                  <a:pt x="3467344" y="2724519"/>
                </a:cubicBezTo>
                <a:cubicBezTo>
                  <a:pt x="2874890" y="1680798"/>
                  <a:pt x="2874890" y="1680798"/>
                  <a:pt x="2874890" y="1680798"/>
                </a:cubicBezTo>
                <a:cubicBezTo>
                  <a:pt x="2843151" y="1623410"/>
                  <a:pt x="2843151" y="1537330"/>
                  <a:pt x="2874890" y="1479943"/>
                </a:cubicBezTo>
                <a:cubicBezTo>
                  <a:pt x="3467344" y="436221"/>
                  <a:pt x="3467344" y="436221"/>
                  <a:pt x="3467344" y="436221"/>
                </a:cubicBezTo>
                <a:cubicBezTo>
                  <a:pt x="3495556" y="382420"/>
                  <a:pt x="3573139" y="339380"/>
                  <a:pt x="3636615" y="339380"/>
                </a:cubicBezTo>
                <a:close/>
                <a:moveTo>
                  <a:pt x="1941244" y="0"/>
                </a:moveTo>
                <a:cubicBezTo>
                  <a:pt x="2646302" y="0"/>
                  <a:pt x="2646302" y="0"/>
                  <a:pt x="2646302" y="0"/>
                </a:cubicBezTo>
                <a:cubicBezTo>
                  <a:pt x="2681974" y="0"/>
                  <a:pt x="2728139" y="25610"/>
                  <a:pt x="2747024" y="57624"/>
                </a:cubicBezTo>
                <a:cubicBezTo>
                  <a:pt x="3099552" y="678671"/>
                  <a:pt x="3099552" y="678671"/>
                  <a:pt x="3099552" y="678671"/>
                </a:cubicBezTo>
                <a:cubicBezTo>
                  <a:pt x="3116340" y="712818"/>
                  <a:pt x="3116340" y="764038"/>
                  <a:pt x="3099552" y="798186"/>
                </a:cubicBezTo>
                <a:cubicBezTo>
                  <a:pt x="2747024" y="1419233"/>
                  <a:pt x="2747024" y="1419233"/>
                  <a:pt x="2747024" y="1419233"/>
                </a:cubicBezTo>
                <a:cubicBezTo>
                  <a:pt x="2728139" y="1451247"/>
                  <a:pt x="2681974" y="1476856"/>
                  <a:pt x="2646302" y="1476856"/>
                </a:cubicBezTo>
                <a:lnTo>
                  <a:pt x="1941244" y="1476856"/>
                </a:lnTo>
                <a:cubicBezTo>
                  <a:pt x="1903473" y="1476856"/>
                  <a:pt x="1857309" y="1451247"/>
                  <a:pt x="1840522" y="1419233"/>
                </a:cubicBezTo>
                <a:cubicBezTo>
                  <a:pt x="1487993" y="798186"/>
                  <a:pt x="1487993" y="798186"/>
                  <a:pt x="1487993" y="798186"/>
                </a:cubicBezTo>
                <a:cubicBezTo>
                  <a:pt x="1469108" y="764038"/>
                  <a:pt x="1469108" y="712818"/>
                  <a:pt x="1487993" y="678671"/>
                </a:cubicBezTo>
                <a:cubicBezTo>
                  <a:pt x="1840522" y="57624"/>
                  <a:pt x="1840522" y="57624"/>
                  <a:pt x="1840522" y="57624"/>
                </a:cubicBezTo>
                <a:cubicBezTo>
                  <a:pt x="1857309" y="25610"/>
                  <a:pt x="1903473" y="0"/>
                  <a:pt x="194124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8" descr="Monthly calendar outline">
            <a:extLst>
              <a:ext uri="{FF2B5EF4-FFF2-40B4-BE49-F238E27FC236}">
                <a16:creationId xmlns:a16="http://schemas.microsoft.com/office/drawing/2014/main" id="{FC7E0A20-944B-462B-A132-A707027608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1946" y="774928"/>
            <a:ext cx="795724" cy="795724"/>
          </a:xfrm>
          <a:prstGeom prst="rect">
            <a:avLst/>
          </a:prstGeom>
        </p:spPr>
      </p:pic>
      <p:pic>
        <p:nvPicPr>
          <p:cNvPr id="6" name="Graphic 6" descr="Chat bubble with solid fill">
            <a:extLst>
              <a:ext uri="{FF2B5EF4-FFF2-40B4-BE49-F238E27FC236}">
                <a16:creationId xmlns:a16="http://schemas.microsoft.com/office/drawing/2014/main" id="{9F5914C4-501B-48B2-ACD6-796366857B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9191" y="2621765"/>
            <a:ext cx="2023972" cy="2023972"/>
          </a:xfrm>
          <a:prstGeom prst="rect">
            <a:avLst/>
          </a:prstGeom>
        </p:spPr>
      </p:pic>
      <p:pic>
        <p:nvPicPr>
          <p:cNvPr id="4" name="Graphic 4" descr="Voice outline">
            <a:extLst>
              <a:ext uri="{FF2B5EF4-FFF2-40B4-BE49-F238E27FC236}">
                <a16:creationId xmlns:a16="http://schemas.microsoft.com/office/drawing/2014/main" id="{590F17FB-4A5D-42F6-BBFB-B16505B59A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6535" y="1127884"/>
            <a:ext cx="1776068" cy="1776068"/>
          </a:xfrm>
          <a:prstGeom prst="rect">
            <a:avLst/>
          </a:prstGeom>
        </p:spPr>
      </p:pic>
      <p:pic>
        <p:nvPicPr>
          <p:cNvPr id="5" name="Graphic 5" descr="Open envelope outline">
            <a:extLst>
              <a:ext uri="{FF2B5EF4-FFF2-40B4-BE49-F238E27FC236}">
                <a16:creationId xmlns:a16="http://schemas.microsoft.com/office/drawing/2014/main" id="{5CEACA96-167B-4C76-8CC0-A0D86E391B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16372" y="5319380"/>
            <a:ext cx="897175" cy="897175"/>
          </a:xfrm>
          <a:prstGeom prst="rect">
            <a:avLst/>
          </a:prstGeom>
        </p:spPr>
      </p:pic>
      <p:sp>
        <p:nvSpPr>
          <p:cNvPr id="3" name="Content Placeholder 2">
            <a:extLst>
              <a:ext uri="{FF2B5EF4-FFF2-40B4-BE49-F238E27FC236}">
                <a16:creationId xmlns:a16="http://schemas.microsoft.com/office/drawing/2014/main" id="{EBADD35A-5272-46E4-9958-35BFCD90B066}"/>
              </a:ext>
            </a:extLst>
          </p:cNvPr>
          <p:cNvSpPr>
            <a:spLocks noGrp="1"/>
          </p:cNvSpPr>
          <p:nvPr>
            <p:ph idx="1"/>
          </p:nvPr>
        </p:nvSpPr>
        <p:spPr>
          <a:xfrm>
            <a:off x="6460051" y="2636774"/>
            <a:ext cx="5235118" cy="2886200"/>
          </a:xfrm>
        </p:spPr>
        <p:txBody>
          <a:bodyPr vert="horz" lIns="91440" tIns="45720" rIns="91440" bIns="45720" rtlCol="0" anchor="t">
            <a:normAutofit/>
          </a:bodyPr>
          <a:lstStyle/>
          <a:p>
            <a:r>
              <a:rPr lang="en-US" sz="3200">
                <a:cs typeface="Calibri"/>
              </a:rPr>
              <a:t>Voice</a:t>
            </a:r>
          </a:p>
          <a:p>
            <a:r>
              <a:rPr lang="en-US" sz="3200">
                <a:cs typeface="Calibri"/>
              </a:rPr>
              <a:t>Email</a:t>
            </a:r>
          </a:p>
          <a:p>
            <a:r>
              <a:rPr lang="en-US" sz="3200">
                <a:cs typeface="Calibri"/>
              </a:rPr>
              <a:t>Text Message</a:t>
            </a:r>
          </a:p>
          <a:p>
            <a:r>
              <a:rPr lang="en-US" sz="3200">
                <a:cs typeface="Calibri"/>
              </a:rPr>
              <a:t>Calendar Invite</a:t>
            </a:r>
          </a:p>
          <a:p>
            <a:r>
              <a:rPr lang="en-US" sz="3200">
                <a:cs typeface="Calibri"/>
              </a:rPr>
              <a:t>Game Server Chat</a:t>
            </a:r>
          </a:p>
        </p:txBody>
      </p:sp>
    </p:spTree>
    <p:extLst>
      <p:ext uri="{BB962C8B-B14F-4D97-AF65-F5344CB8AC3E}">
        <p14:creationId xmlns:p14="http://schemas.microsoft.com/office/powerpoint/2010/main" val="28325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66D44B8-BBBE-4720-BB7D-6875AB8BBA0D}"/>
              </a:ext>
            </a:extLst>
          </p:cNvPr>
          <p:cNvSpPr>
            <a:spLocks noGrp="1"/>
          </p:cNvSpPr>
          <p:nvPr>
            <p:ph type="title"/>
          </p:nvPr>
        </p:nvSpPr>
        <p:spPr>
          <a:xfrm>
            <a:off x="965200" y="1371190"/>
            <a:ext cx="3363170" cy="2183042"/>
          </a:xfrm>
        </p:spPr>
        <p:txBody>
          <a:bodyPr anchor="b">
            <a:normAutofit/>
          </a:bodyPr>
          <a:lstStyle/>
          <a:p>
            <a:r>
              <a:rPr lang="en-US" sz="4000">
                <a:cs typeface="Calibri Light"/>
              </a:rPr>
              <a:t>Tactics and Techniques</a:t>
            </a:r>
            <a:endParaRPr lang="en-US"/>
          </a:p>
        </p:txBody>
      </p:sp>
      <p:sp>
        <p:nvSpPr>
          <p:cNvPr id="1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Shape 1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5" name="Graphic 5" descr="Social distancing outline">
            <a:extLst>
              <a:ext uri="{FF2B5EF4-FFF2-40B4-BE49-F238E27FC236}">
                <a16:creationId xmlns:a16="http://schemas.microsoft.com/office/drawing/2014/main" id="{9852DD67-70C1-4CC0-9056-D220228529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964" y="1108946"/>
            <a:ext cx="1846470" cy="1846470"/>
          </a:xfrm>
          <a:prstGeom prst="rect">
            <a:avLst/>
          </a:prstGeom>
        </p:spPr>
      </p:pic>
      <p:sp>
        <p:nvSpPr>
          <p:cNvPr id="3" name="Content Placeholder 2">
            <a:extLst>
              <a:ext uri="{FF2B5EF4-FFF2-40B4-BE49-F238E27FC236}">
                <a16:creationId xmlns:a16="http://schemas.microsoft.com/office/drawing/2014/main" id="{84BA9D92-A295-4DD2-94B6-30447F452C0F}"/>
              </a:ext>
            </a:extLst>
          </p:cNvPr>
          <p:cNvSpPr>
            <a:spLocks noGrp="1"/>
          </p:cNvSpPr>
          <p:nvPr>
            <p:ph idx="1"/>
          </p:nvPr>
        </p:nvSpPr>
        <p:spPr>
          <a:xfrm>
            <a:off x="965199" y="3729161"/>
            <a:ext cx="5690043" cy="2277321"/>
          </a:xfrm>
        </p:spPr>
        <p:txBody>
          <a:bodyPr vert="horz" lIns="91440" tIns="45720" rIns="91440" bIns="45720" rtlCol="0" anchor="t">
            <a:normAutofit/>
          </a:bodyPr>
          <a:lstStyle/>
          <a:p>
            <a:r>
              <a:rPr lang="en-US" sz="3200">
                <a:cs typeface="Calibri"/>
              </a:rPr>
              <a:t>Links</a:t>
            </a:r>
            <a:endParaRPr lang="en-US"/>
          </a:p>
          <a:p>
            <a:r>
              <a:rPr lang="en-US" sz="3200">
                <a:cs typeface="Calibri"/>
              </a:rPr>
              <a:t>Downloading Documents</a:t>
            </a:r>
          </a:p>
        </p:txBody>
      </p:sp>
      <p:pic>
        <p:nvPicPr>
          <p:cNvPr id="4" name="Graphic 4" descr="Link with solid fill">
            <a:extLst>
              <a:ext uri="{FF2B5EF4-FFF2-40B4-BE49-F238E27FC236}">
                <a16:creationId xmlns:a16="http://schemas.microsoft.com/office/drawing/2014/main" id="{2C4A4693-AF3B-4EB0-AAED-2A45446B0C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0038" y="2354401"/>
            <a:ext cx="2713512" cy="2713512"/>
          </a:xfrm>
          <a:prstGeom prst="rect">
            <a:avLst/>
          </a:prstGeom>
        </p:spPr>
      </p:pic>
    </p:spTree>
    <p:extLst>
      <p:ext uri="{BB962C8B-B14F-4D97-AF65-F5344CB8AC3E}">
        <p14:creationId xmlns:p14="http://schemas.microsoft.com/office/powerpoint/2010/main" val="2386464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B6316-0E19-4721-8B4F-0B5A4487E42A}"/>
              </a:ext>
            </a:extLst>
          </p:cNvPr>
          <p:cNvSpPr>
            <a:spLocks noGrp="1"/>
          </p:cNvSpPr>
          <p:nvPr>
            <p:ph type="title"/>
          </p:nvPr>
        </p:nvSpPr>
        <p:spPr>
          <a:xfrm>
            <a:off x="965199" y="447741"/>
            <a:ext cx="4278623" cy="1645919"/>
          </a:xfrm>
        </p:spPr>
        <p:txBody>
          <a:bodyPr>
            <a:normAutofit/>
          </a:bodyPr>
          <a:lstStyle/>
          <a:p>
            <a:r>
              <a:rPr lang="en-US" sz="4000">
                <a:cs typeface="Calibri Light"/>
              </a:rPr>
              <a:t>Phishing Consequences </a:t>
            </a:r>
          </a:p>
        </p:txBody>
      </p:sp>
      <p:sp>
        <p:nvSpPr>
          <p:cNvPr id="21" name="Freeform: Shape 20">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 name="Group 26">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28"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758CA742-707C-4849-BACE-3F255D2C4A8C}"/>
              </a:ext>
            </a:extLst>
          </p:cNvPr>
          <p:cNvSpPr>
            <a:spLocks noGrp="1"/>
          </p:cNvSpPr>
          <p:nvPr>
            <p:ph idx="1"/>
          </p:nvPr>
        </p:nvSpPr>
        <p:spPr>
          <a:xfrm>
            <a:off x="965199" y="2912937"/>
            <a:ext cx="4741917" cy="3093546"/>
          </a:xfrm>
        </p:spPr>
        <p:txBody>
          <a:bodyPr vert="horz" lIns="91440" tIns="45720" rIns="91440" bIns="45720" rtlCol="0" anchor="t">
            <a:normAutofit/>
          </a:bodyPr>
          <a:lstStyle/>
          <a:p>
            <a:pPr lvl="1"/>
            <a:r>
              <a:rPr lang="en-US" sz="3600">
                <a:solidFill>
                  <a:schemeClr val="bg1"/>
                </a:solidFill>
                <a:cs typeface="Calibri"/>
              </a:rPr>
              <a:t>Malware </a:t>
            </a:r>
          </a:p>
          <a:p>
            <a:pPr lvl="1"/>
            <a:r>
              <a:rPr lang="en-US" sz="3600">
                <a:solidFill>
                  <a:schemeClr val="bg1"/>
                </a:solidFill>
                <a:cs typeface="Calibri"/>
              </a:rPr>
              <a:t>Identity Theft</a:t>
            </a:r>
          </a:p>
          <a:p>
            <a:pPr lvl="1"/>
            <a:r>
              <a:rPr lang="en-US" sz="3600">
                <a:solidFill>
                  <a:schemeClr val="bg1"/>
                </a:solidFill>
                <a:cs typeface="Calibri"/>
              </a:rPr>
              <a:t>Password Breach </a:t>
            </a:r>
          </a:p>
          <a:p>
            <a:pPr lvl="1"/>
            <a:endParaRPr lang="en-US">
              <a:solidFill>
                <a:schemeClr val="bg1"/>
              </a:solidFill>
              <a:cs typeface="Calibri"/>
            </a:endParaRPr>
          </a:p>
        </p:txBody>
      </p:sp>
      <p:pic>
        <p:nvPicPr>
          <p:cNvPr id="4" name="Picture 4" descr="Icon&#10;&#10;Description automatically generated">
            <a:extLst>
              <a:ext uri="{FF2B5EF4-FFF2-40B4-BE49-F238E27FC236}">
                <a16:creationId xmlns:a16="http://schemas.microsoft.com/office/drawing/2014/main" id="{D230955A-F45F-4B95-8C1B-C24A7D0E1E98}"/>
              </a:ext>
            </a:extLst>
          </p:cNvPr>
          <p:cNvPicPr>
            <a:picLocks noChangeAspect="1"/>
          </p:cNvPicPr>
          <p:nvPr/>
        </p:nvPicPr>
        <p:blipFill rotWithShape="1">
          <a:blip r:embed="rId3"/>
          <a:srcRect l="14054" r="13513" b="833"/>
          <a:stretch/>
        </p:blipFill>
        <p:spPr>
          <a:xfrm>
            <a:off x="8256198" y="2600505"/>
            <a:ext cx="2406227" cy="21171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403744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20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Phishing</vt:lpstr>
      <vt:lpstr>Warm Up </vt:lpstr>
      <vt:lpstr>Today's Goals</vt:lpstr>
      <vt:lpstr>Phishing Overview</vt:lpstr>
      <vt:lpstr>What is Social Engineering?</vt:lpstr>
      <vt:lpstr>What is Phishing? </vt:lpstr>
      <vt:lpstr>Ways Attacks are Delivered</vt:lpstr>
      <vt:lpstr>Tactics and Techniques</vt:lpstr>
      <vt:lpstr>Phishing Consequences </vt:lpstr>
      <vt:lpstr>Recognizing Phishing Attempts</vt:lpstr>
      <vt:lpstr>How to Build a URL</vt:lpstr>
      <vt:lpstr>Links/URLs</vt:lpstr>
      <vt:lpstr>Immediate Action</vt:lpstr>
      <vt:lpstr>Downloads/Documents</vt:lpstr>
      <vt:lpstr>Grammar</vt:lpstr>
      <vt:lpstr>Text Messages</vt:lpstr>
      <vt:lpstr>What can YOU do?</vt:lpstr>
      <vt:lpstr>How to report Phishing/Junk Mail</vt:lpstr>
      <vt:lpstr>Activity</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316</cp:revision>
  <dcterms:created xsi:type="dcterms:W3CDTF">2021-11-11T01:03:35Z</dcterms:created>
  <dcterms:modified xsi:type="dcterms:W3CDTF">2021-12-08T23:49:27Z</dcterms:modified>
</cp:coreProperties>
</file>